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945" r:id="rId4"/>
    <p:sldId id="3004" r:id="rId5"/>
    <p:sldId id="3006" r:id="rId6"/>
    <p:sldId id="3057" r:id="rId7"/>
    <p:sldId id="3011" r:id="rId9"/>
    <p:sldId id="2990" r:id="rId10"/>
    <p:sldId id="3012" r:id="rId11"/>
    <p:sldId id="3013" r:id="rId12"/>
    <p:sldId id="3014" r:id="rId13"/>
    <p:sldId id="3015" r:id="rId14"/>
    <p:sldId id="3016" r:id="rId15"/>
    <p:sldId id="2982" r:id="rId16"/>
    <p:sldId id="3046" r:id="rId17"/>
    <p:sldId id="3047" r:id="rId18"/>
    <p:sldId id="3048" r:id="rId19"/>
    <p:sldId id="3028" r:id="rId20"/>
    <p:sldId id="3049" r:id="rId21"/>
    <p:sldId id="3050" r:id="rId22"/>
    <p:sldId id="3051" r:id="rId23"/>
    <p:sldId id="3052" r:id="rId24"/>
    <p:sldId id="3053" r:id="rId25"/>
    <p:sldId id="3054" r:id="rId26"/>
    <p:sldId id="3056" r:id="rId27"/>
    <p:sldId id="3027" r:id="rId28"/>
    <p:sldId id="3029" r:id="rId29"/>
    <p:sldId id="3030" r:id="rId30"/>
    <p:sldId id="3031" r:id="rId31"/>
    <p:sldId id="3032" r:id="rId32"/>
    <p:sldId id="3043" r:id="rId33"/>
    <p:sldId id="508"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1pPr>
    <a:lvl2pPr marL="0" marR="0" indent="457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2pPr>
    <a:lvl3pPr marL="0" marR="0" indent="914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3pPr>
    <a:lvl4pPr marL="0" marR="0" indent="1371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4pPr>
    <a:lvl5pPr marL="0" marR="0" indent="18288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5pPr>
    <a:lvl6pPr marL="0" marR="0" indent="22860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6pPr>
    <a:lvl7pPr marL="0" marR="0" indent="2743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7pPr>
    <a:lvl8pPr marL="0" marR="0" indent="3200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8pPr>
    <a:lvl9pPr marL="0" marR="0" indent="3657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5E5E5"/>
    <a:srgbClr val="CCFFE6"/>
    <a:srgbClr val="FFE7CC"/>
    <a:srgbClr val="E7FFCD"/>
    <a:srgbClr val="FFFF99"/>
    <a:srgbClr val="CCE5FF"/>
    <a:srgbClr val="FFF2CC"/>
    <a:srgbClr val="D97361"/>
    <a:srgbClr val="FE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3548" autoAdjust="0"/>
  </p:normalViewPr>
  <p:slideViewPr>
    <p:cSldViewPr snapToGrid="0">
      <p:cViewPr>
        <p:scale>
          <a:sx n="50" d="100"/>
          <a:sy n="50" d="100"/>
        </p:scale>
        <p:origin x="912" y="25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1143000" y="685800"/>
            <a:ext cx="4572000" cy="3429000"/>
          </a:xfrm>
          <a:prstGeom prst="rect">
            <a:avLst/>
          </a:prstGeom>
        </p:spPr>
        <p:txBody>
          <a:bodyPr/>
          <a:lstStyle/>
          <a:p/>
        </p:txBody>
      </p:sp>
      <p:sp>
        <p:nvSpPr>
          <p:cNvPr id="233" name="Shape 233"/>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Arial" panose="020B0604020202020204"/>
      </a:defRPr>
    </a:lvl1pPr>
    <a:lvl2pPr indent="228600" defTabSz="457200" latinLnBrk="0">
      <a:lnSpc>
        <a:spcPct val="118000"/>
      </a:lnSpc>
      <a:defRPr sz="2200">
        <a:latin typeface="+mn-lt"/>
        <a:ea typeface="+mn-ea"/>
        <a:cs typeface="+mn-cs"/>
        <a:sym typeface="Arial" panose="020B0604020202020204"/>
      </a:defRPr>
    </a:lvl2pPr>
    <a:lvl3pPr indent="457200" defTabSz="457200" latinLnBrk="0">
      <a:lnSpc>
        <a:spcPct val="118000"/>
      </a:lnSpc>
      <a:defRPr sz="2200">
        <a:latin typeface="+mn-lt"/>
        <a:ea typeface="+mn-ea"/>
        <a:cs typeface="+mn-cs"/>
        <a:sym typeface="Arial" panose="020B0604020202020204"/>
      </a:defRPr>
    </a:lvl3pPr>
    <a:lvl4pPr indent="685800" defTabSz="457200" latinLnBrk="0">
      <a:lnSpc>
        <a:spcPct val="118000"/>
      </a:lnSpc>
      <a:defRPr sz="2200">
        <a:latin typeface="+mn-lt"/>
        <a:ea typeface="+mn-ea"/>
        <a:cs typeface="+mn-cs"/>
        <a:sym typeface="Arial" panose="020B0604020202020204"/>
      </a:defRPr>
    </a:lvl4pPr>
    <a:lvl5pPr indent="914400" defTabSz="457200" latinLnBrk="0">
      <a:lnSpc>
        <a:spcPct val="118000"/>
      </a:lnSpc>
      <a:defRPr sz="2200">
        <a:latin typeface="+mn-lt"/>
        <a:ea typeface="+mn-ea"/>
        <a:cs typeface="+mn-cs"/>
        <a:sym typeface="Arial" panose="020B0604020202020204"/>
      </a:defRPr>
    </a:lvl5pPr>
    <a:lvl6pPr indent="1143000" defTabSz="457200" latinLnBrk="0">
      <a:lnSpc>
        <a:spcPct val="118000"/>
      </a:lnSpc>
      <a:defRPr sz="2200">
        <a:latin typeface="+mn-lt"/>
        <a:ea typeface="+mn-ea"/>
        <a:cs typeface="+mn-cs"/>
        <a:sym typeface="Arial" panose="020B0604020202020204"/>
      </a:defRPr>
    </a:lvl6pPr>
    <a:lvl7pPr indent="1371600" defTabSz="457200" latinLnBrk="0">
      <a:lnSpc>
        <a:spcPct val="118000"/>
      </a:lnSpc>
      <a:defRPr sz="2200">
        <a:latin typeface="+mn-lt"/>
        <a:ea typeface="+mn-ea"/>
        <a:cs typeface="+mn-cs"/>
        <a:sym typeface="Arial" panose="020B0604020202020204"/>
      </a:defRPr>
    </a:lvl7pPr>
    <a:lvl8pPr indent="1600200" defTabSz="457200" latinLnBrk="0">
      <a:lnSpc>
        <a:spcPct val="118000"/>
      </a:lnSpc>
      <a:defRPr sz="2200">
        <a:latin typeface="+mn-lt"/>
        <a:ea typeface="+mn-ea"/>
        <a:cs typeface="+mn-cs"/>
        <a:sym typeface="Arial" panose="020B0604020202020204"/>
      </a:defRPr>
    </a:lvl8pPr>
    <a:lvl9pPr indent="1828800" defTabSz="457200" latinLnBrk="0">
      <a:lnSpc>
        <a:spcPct val="118000"/>
      </a:lnSpc>
      <a:defRPr sz="2200">
        <a:latin typeface="+mn-lt"/>
        <a:ea typeface="+mn-ea"/>
        <a:cs typeface="+mn-cs"/>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1-100%</a:t>
            </a:r>
            <a:r>
              <a:rPr lang="zh-CN" altLang="en-US"/>
              <a:t>无极调光</a:t>
            </a:r>
            <a:endParaRPr lang="zh-CN" altLang="en-US"/>
          </a:p>
          <a:p>
            <a:r>
              <a:rPr lang="zh-CN" altLang="en-US"/>
              <a:t>自定义亮度</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0E35DC7-8958-E44E-9326-E91D6EEDE8CB}"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0E35DC7-8958-E44E-9326-E91D6EEDE8CB}"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b="1">
                <a:latin typeface="Arial Bold" panose="020B0604020202020204" charset="0"/>
                <a:cs typeface="Arial Bold" panose="020B0604020202020204" charset="0"/>
              </a:defRPr>
            </a:lvl1pPr>
          </a:lstStyle>
          <a:p>
            <a:r>
              <a:rPr lang="en-US" altLang="zh-CN"/>
              <a:t>Aqara PPT Template</a:t>
            </a:r>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hapter Pag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title" hasCustomPrompt="1"/>
          </p:nvPr>
        </p:nvSpPr>
        <p:spPr>
          <a:xfrm>
            <a:off x="1129031" y="1802130"/>
            <a:ext cx="9970770" cy="2651760"/>
          </a:xfrm>
        </p:spPr>
        <p:txBody>
          <a:bodyPr>
            <a:normAutofit/>
          </a:bodyPr>
          <a:lstStyle>
            <a:lvl1pPr>
              <a:defRPr sz="7200" b="1" i="0">
                <a:effectLst/>
                <a:latin typeface="Arial Bold" panose="020B0604020202020204" charset="0"/>
                <a:cs typeface="Arial Bold" panose="020B0604020202020204" charset="0"/>
              </a:defRPr>
            </a:lvl1pPr>
          </a:lstStyle>
          <a:p>
            <a:r>
              <a:rPr lang="en-US" altLang="zh-CN" dirty="0"/>
              <a:t>Chapter 1</a:t>
            </a:r>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Pag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title" hasCustomPrompt="1"/>
          </p:nvPr>
        </p:nvSpPr>
        <p:spPr>
          <a:xfrm>
            <a:off x="1129031" y="1802130"/>
            <a:ext cx="9970770" cy="2651760"/>
          </a:xfrm>
        </p:spPr>
        <p:txBody>
          <a:bodyPr>
            <a:normAutofit/>
          </a:bodyPr>
          <a:lstStyle>
            <a:lvl1pPr>
              <a:defRPr sz="7200" b="1" i="0">
                <a:effectLst/>
                <a:latin typeface="Arial Bold" panose="020B0604020202020204" charset="0"/>
                <a:cs typeface="Arial Bold" panose="020B0604020202020204" charset="0"/>
              </a:defRPr>
            </a:lvl1pPr>
          </a:lstStyle>
          <a:p>
            <a:r>
              <a:rPr lang="en-US" altLang="zh-CN" dirty="0"/>
              <a:t>Chapter 2</a:t>
            </a:r>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Pag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title" hasCustomPrompt="1"/>
          </p:nvPr>
        </p:nvSpPr>
        <p:spPr>
          <a:xfrm>
            <a:off x="1129031" y="1802130"/>
            <a:ext cx="9970770" cy="2651760"/>
          </a:xfrm>
        </p:spPr>
        <p:txBody>
          <a:bodyPr>
            <a:normAutofit/>
          </a:bodyPr>
          <a:lstStyle>
            <a:lvl1pPr>
              <a:defRPr sz="7200" b="1" i="0">
                <a:effectLst/>
                <a:latin typeface="Arial Bold" panose="020B0604020202020204" charset="0"/>
                <a:cs typeface="Arial Bold" panose="020B0604020202020204" charset="0"/>
              </a:defRPr>
            </a:lvl1pPr>
          </a:lstStyle>
          <a:p>
            <a:r>
              <a:rPr lang="en-US" altLang="zh-CN" dirty="0"/>
              <a:t>Chapter 3</a:t>
            </a:r>
            <a:endParaRPr lang="en-US" altLang="zh-C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Chapter Pag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title" hasCustomPrompt="1"/>
          </p:nvPr>
        </p:nvSpPr>
        <p:spPr>
          <a:xfrm>
            <a:off x="1129031" y="1802130"/>
            <a:ext cx="9970770" cy="2651760"/>
          </a:xfrm>
        </p:spPr>
        <p:txBody>
          <a:bodyPr>
            <a:normAutofit/>
          </a:bodyPr>
          <a:lstStyle>
            <a:lvl1pPr>
              <a:defRPr sz="7200" b="1" i="0">
                <a:effectLst/>
                <a:latin typeface="Arial Bold" panose="020B0604020202020204" charset="0"/>
                <a:cs typeface="Arial Bold" panose="020B0604020202020204" charset="0"/>
              </a:defRPr>
            </a:lvl1pPr>
          </a:lstStyle>
          <a:p>
            <a:r>
              <a:rPr lang="en-US" altLang="zh-CN" dirty="0"/>
              <a:t>Chapter 4</a:t>
            </a:r>
            <a:endParaRPr lang="en-US" altLang="zh-C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Chapter Pag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title" hasCustomPrompt="1"/>
          </p:nvPr>
        </p:nvSpPr>
        <p:spPr>
          <a:xfrm>
            <a:off x="1129031" y="1802130"/>
            <a:ext cx="9970770" cy="2651760"/>
          </a:xfrm>
        </p:spPr>
        <p:txBody>
          <a:bodyPr>
            <a:normAutofit/>
          </a:bodyPr>
          <a:lstStyle>
            <a:lvl1pPr>
              <a:defRPr sz="7200" b="1" i="0">
                <a:effectLst/>
                <a:latin typeface="Arial Bold" panose="020B0604020202020204" charset="0"/>
                <a:cs typeface="Arial Bold" panose="020B0604020202020204" charset="0"/>
              </a:defRPr>
            </a:lvl1pPr>
          </a:lstStyle>
          <a:p>
            <a:r>
              <a:rPr lang="en-US" altLang="zh-CN" dirty="0"/>
              <a:t>Chapter 5</a:t>
            </a:r>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age 1">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Content Pag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95400" y="516891"/>
            <a:ext cx="21031200" cy="2651126"/>
          </a:xfrm>
        </p:spPr>
        <p:txBody>
          <a:bodyPr anchor="ctr" anchorCtr="0">
            <a:normAutofit/>
          </a:bodyPr>
          <a:lstStyle>
            <a:lvl1pPr>
              <a:defRPr sz="7200" b="0">
                <a:effectLst/>
              </a:defRPr>
            </a:lvl1pPr>
          </a:lstStyle>
          <a:p>
            <a:r>
              <a:rPr lang="en-US" altLang="zh-CN" dirty="0"/>
              <a:t>Title</a:t>
            </a:r>
            <a:endParaRPr lang="en-US" altLang="zh-CN" dirty="0"/>
          </a:p>
        </p:txBody>
      </p:sp>
      <p:sp>
        <p:nvSpPr>
          <p:cNvPr id="3" name="内容占位符 2"/>
          <p:cNvSpPr>
            <a:spLocks noGrp="1"/>
          </p:cNvSpPr>
          <p:nvPr>
            <p:ph idx="1" hasCustomPrompt="1"/>
          </p:nvPr>
        </p:nvSpPr>
        <p:spPr>
          <a:xfrm>
            <a:off x="1295400" y="3651250"/>
            <a:ext cx="21031200" cy="8702676"/>
          </a:xfrm>
        </p:spPr>
        <p:txBody>
          <a:bodyPr>
            <a:normAutofit/>
          </a:bodyPr>
          <a:lstStyle>
            <a:lvl1pPr>
              <a:defRPr sz="5600">
                <a:solidFill>
                  <a:schemeClr val="tx1"/>
                </a:solidFill>
                <a:latin typeface="Arial Regular" panose="020B0604020202020204" charset="0"/>
              </a:defRPr>
            </a:lvl1pPr>
            <a:lvl2pPr>
              <a:defRPr sz="4800">
                <a:solidFill>
                  <a:schemeClr val="tx1"/>
                </a:solidFill>
                <a:latin typeface="Arial Regular" panose="020B0604020202020204" charset="0"/>
              </a:defRPr>
            </a:lvl2pPr>
            <a:lvl3pPr>
              <a:defRPr sz="4000">
                <a:solidFill>
                  <a:schemeClr val="tx1"/>
                </a:solidFill>
                <a:latin typeface="Arial Regular" panose="020B0604020202020204" charset="0"/>
              </a:defRPr>
            </a:lvl3pPr>
            <a:lvl4pPr>
              <a:defRPr sz="3600">
                <a:solidFill>
                  <a:schemeClr val="tx1"/>
                </a:solidFill>
                <a:latin typeface="Arial Regular" panose="020B0604020202020204" charset="0"/>
              </a:defRPr>
            </a:lvl4pPr>
            <a:lvl5pPr>
              <a:defRPr sz="3600">
                <a:solidFill>
                  <a:schemeClr val="tx1"/>
                </a:solidFill>
                <a:latin typeface="Arial Regular" panose="020B0604020202020204" charset="0"/>
              </a:defRPr>
            </a:lvl5pPr>
          </a:lstStyle>
          <a:p>
            <a:pPr lvl="0"/>
            <a:r>
              <a:rPr lang="en-US" altLang="zh-CN" dirty="0"/>
              <a:t>Text</a:t>
            </a:r>
            <a:endParaRPr lang="zh-CN" altLang="en-US" dirty="0"/>
          </a:p>
          <a:p>
            <a:pPr lvl="1"/>
            <a:r>
              <a:rPr lang="en-US" altLang="zh-CN" dirty="0"/>
              <a:t>Text</a:t>
            </a:r>
            <a:endParaRPr lang="zh-CN" altLang="en-US" dirty="0"/>
          </a:p>
          <a:p>
            <a:pPr lvl="2"/>
            <a:r>
              <a:rPr lang="en-US" altLang="zh-CN" dirty="0"/>
              <a:t>Text</a:t>
            </a:r>
            <a:endParaRPr lang="zh-CN" altLang="en-US" dirty="0"/>
          </a:p>
          <a:p>
            <a:pPr lvl="3"/>
            <a:r>
              <a:rPr lang="en-US" altLang="zh-CN" dirty="0"/>
              <a:t>Text</a:t>
            </a:r>
            <a:endParaRPr lang="zh-CN" altLang="en-US" dirty="0"/>
          </a:p>
          <a:p>
            <a:pPr lvl="4"/>
            <a:r>
              <a:rPr lang="en-US" altLang="zh-CN" dirty="0"/>
              <a:t>Text</a:t>
            </a:r>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幻灯片">
  <p:cSld name="标题幻灯片">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2"/>
          <a:srcRect/>
          <a:stretch>
            <a:fillRect/>
          </a:stretch>
        </p:blipFill>
        <p:spPr>
          <a:xfrm>
            <a:off x="21373439" y="740626"/>
            <a:ext cx="2148109" cy="466480"/>
          </a:xfrm>
          <a:prstGeom prst="rect">
            <a:avLst/>
          </a:prstGeom>
          <a:noFill/>
          <a:ln>
            <a:noFill/>
          </a:ln>
        </p:spPr>
      </p:pic>
      <p:pic>
        <p:nvPicPr>
          <p:cNvPr id="52" name="Google Shape;52;p13"/>
          <p:cNvPicPr preferRelativeResize="0"/>
          <p:nvPr/>
        </p:nvPicPr>
        <p:blipFill rotWithShape="1">
          <a:blip r:embed="rId3"/>
          <a:srcRect/>
          <a:stretch>
            <a:fillRect/>
          </a:stretch>
        </p:blipFill>
        <p:spPr>
          <a:xfrm>
            <a:off x="18854458" y="12752256"/>
            <a:ext cx="4663933" cy="167340"/>
          </a:xfrm>
          <a:prstGeom prst="rect">
            <a:avLst/>
          </a:prstGeom>
          <a:noFill/>
          <a:ln>
            <a:noFill/>
          </a:ln>
        </p:spPr>
      </p:pic>
      <p:sp>
        <p:nvSpPr>
          <p:cNvPr id="53" name="Google Shape;53;p13"/>
          <p:cNvSpPr txBox="1">
            <a:spLocks noGrp="1"/>
          </p:cNvSpPr>
          <p:nvPr>
            <p:ph type="ctrTitle"/>
          </p:nvPr>
        </p:nvSpPr>
        <p:spPr>
          <a:xfrm>
            <a:off x="3048000" y="2244726"/>
            <a:ext cx="18288000" cy="47754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2400"/>
              <a:buFont typeface="Helvetica Neue"/>
              <a:buNone/>
              <a:defRPr sz="4800">
                <a:latin typeface="Helvetica Neue"/>
                <a:ea typeface="Helvetica Neue"/>
                <a:cs typeface="Helvetica Neue"/>
                <a:sym typeface="Helvetica Neu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1676400" y="12712700"/>
            <a:ext cx="5486400" cy="730250"/>
          </a:xfrm>
        </p:spPr>
        <p:txBody>
          <a:bodyPr/>
          <a:lstStyle/>
          <a:p>
            <a:fld id="{6C3E0BF2-73D9-AC49-B71A-779CDDAFFCA9}" type="datetimeFigureOut">
              <a:rPr kumimoji="1" lang="zh-CN" altLang="en-US" smtClean="0"/>
            </a:fld>
            <a:endParaRPr kumimoji="1" lang="zh-CN" altLang="en-US"/>
          </a:p>
        </p:txBody>
      </p:sp>
      <p:sp>
        <p:nvSpPr>
          <p:cNvPr id="4" name="Footer Placeholder 3"/>
          <p:cNvSpPr>
            <a:spLocks noGrp="1"/>
          </p:cNvSpPr>
          <p:nvPr>
            <p:ph type="ftr" sz="quarter" idx="11"/>
          </p:nvPr>
        </p:nvSpPr>
        <p:spPr>
          <a:xfrm>
            <a:off x="8077200" y="12712700"/>
            <a:ext cx="8229600" cy="730250"/>
          </a:xfrm>
        </p:spPr>
        <p:txBody>
          <a:bodyPr/>
          <a:lstStyle/>
          <a:p>
            <a:endParaRPr kumimoji="1" lang="zh-CN" altLang="en-US"/>
          </a:p>
        </p:txBody>
      </p:sp>
      <p:sp>
        <p:nvSpPr>
          <p:cNvPr id="5" name="Slide Number Placeholder 4"/>
          <p:cNvSpPr>
            <a:spLocks noGrp="1"/>
          </p:cNvSpPr>
          <p:nvPr>
            <p:ph type="sldNum" sz="quarter" idx="12"/>
          </p:nvPr>
        </p:nvSpPr>
        <p:spPr>
          <a:xfrm>
            <a:off x="17221200" y="12712700"/>
            <a:ext cx="5486400" cy="730250"/>
          </a:xfrm>
        </p:spPr>
        <p:txBody>
          <a:bodyPr/>
          <a:lstStyle/>
          <a:p>
            <a:fld id="{19118BEA-1BFC-CB40-BBBE-5D30FF8B2BF8}"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7" name="标题占位符 1"/>
          <p:cNvSpPr>
            <a:spLocks noGrp="1"/>
          </p:cNvSpPr>
          <p:nvPr>
            <p:ph type="title"/>
          </p:nvPr>
        </p:nvSpPr>
        <p:spPr>
          <a:xfrm>
            <a:off x="1534160" y="7962901"/>
            <a:ext cx="21031200" cy="2651126"/>
          </a:xfrm>
          <a:prstGeom prst="rect">
            <a:avLst/>
          </a:prstGeom>
        </p:spPr>
        <p:txBody>
          <a:bodyPr vert="horz" lIns="91440" tIns="45720" rIns="91440" bIns="45720" rtlCol="0" anchor="ctr">
            <a:normAutofit/>
          </a:bodyPr>
          <a:lstStyle/>
          <a:p>
            <a:r>
              <a:rPr lang="en-US" altLang="zh-CN" dirty="0"/>
              <a:t>Aqara PPT Template</a:t>
            </a:r>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828800" rtl="0" eaLnBrk="1" latinLnBrk="0" hangingPunct="1">
        <a:lnSpc>
          <a:spcPct val="90000"/>
        </a:lnSpc>
        <a:spcBef>
          <a:spcPct val="0"/>
        </a:spcBef>
        <a:buNone/>
        <a:defRPr sz="8800" b="1" kern="1200">
          <a:solidFill>
            <a:schemeClr val="tx1"/>
          </a:solidFill>
          <a:latin typeface="Arial Bold" panose="020B0604020202020204" charset="0"/>
          <a:ea typeface="+mj-ea"/>
          <a:cs typeface="Arial Bold" panose="020B0604020202020204" charset="0"/>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zh-CN"/>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svg"/><Relationship Id="rId7" Type="http://schemas.openxmlformats.org/officeDocument/2006/relationships/image" Target="../media/image20.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5.svg"/><Relationship Id="rId14" Type="http://schemas.openxmlformats.org/officeDocument/2006/relationships/notesSlide" Target="../notesSlides/notesSlide1.xml"/><Relationship Id="rId13" Type="http://schemas.openxmlformats.org/officeDocument/2006/relationships/slideLayout" Target="../slideLayouts/slideLayout7.xml"/><Relationship Id="rId12" Type="http://schemas.openxmlformats.org/officeDocument/2006/relationships/image" Target="../media/image25.svg"/><Relationship Id="rId11" Type="http://schemas.openxmlformats.org/officeDocument/2006/relationships/image" Target="../media/image24.png"/><Relationship Id="rId10" Type="http://schemas.openxmlformats.org/officeDocument/2006/relationships/image" Target="../media/image23.sv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jpeg"/><Relationship Id="rId1"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png"/><Relationship Id="rId1" Type="http://schemas.openxmlformats.org/officeDocument/2006/relationships/tags" Target="../tags/tag1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rcRect/>
          <a:stretch>
            <a:fillRect/>
          </a:stretch>
        </a:blipFill>
        <a:effectLst/>
      </p:bgPr>
    </p:bg>
    <p:spTree>
      <p:nvGrpSpPr>
        <p:cNvPr id="1" name=""/>
        <p:cNvGrpSpPr/>
        <p:nvPr/>
      </p:nvGrpSpPr>
      <p:grpSpPr>
        <a:xfrm>
          <a:off x="0" y="0"/>
          <a:ext cx="0" cy="0"/>
          <a:chOff x="0" y="0"/>
          <a:chExt cx="0" cy="0"/>
        </a:xfrm>
      </p:grpSpPr>
      <p:sp>
        <p:nvSpPr>
          <p:cNvPr id="235" name="Company Introduction"/>
          <p:cNvSpPr txBox="1">
            <a:spLocks noGrp="1"/>
          </p:cNvSpPr>
          <p:nvPr>
            <p:ph type="title" idx="4294967295"/>
          </p:nvPr>
        </p:nvSpPr>
        <p:spPr>
          <a:xfrm>
            <a:off x="-219710" y="7256463"/>
            <a:ext cx="24384000" cy="2273300"/>
          </a:xfrm>
          <a:prstGeom prst="rect">
            <a:avLst/>
          </a:prstGeom>
        </p:spPr>
        <p:txBody>
          <a:bodyPr>
            <a:normAutofit/>
          </a:bodyPr>
          <a:lstStyle>
            <a:lvl1pPr defTabSz="1999615">
              <a:defRPr sz="9510" spc="-190"/>
            </a:lvl1pPr>
          </a:lstStyle>
          <a:p>
            <a:pPr algn="ctr"/>
            <a:r>
              <a:rPr lang="en-US" altLang="zh-CN" sz="7500" dirty="0" err="1"/>
              <a:t>Aqara</a:t>
            </a:r>
            <a:r>
              <a:rPr lang="en-US" altLang="zh-CN" sz="7500" dirty="0"/>
              <a:t> Dimmer Switch H2 US</a:t>
            </a:r>
            <a:endParaRPr sz="75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39819" y="4559740"/>
            <a:ext cx="18235615" cy="5092065"/>
          </a:xfrm>
          <a:prstGeom prst="rect">
            <a:avLst/>
          </a:prstGeom>
          <a:noFill/>
          <a:ln w="12700">
            <a:noFill/>
          </a:ln>
        </p:spPr>
        <p:txBody>
          <a:bodyPr vert="horz" wrap="square" lIns="84079" tIns="84079" rIns="84079" bIns="84079" anchor="t" anchorCtr="0">
            <a:spAutoFit/>
          </a:bodyPr>
          <a:lstStyle>
            <a:defPPr>
              <a:defRPr lang="en-US"/>
            </a:defPPr>
            <a:lvl1pPr algn="l"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marL="685800" indent="-685800">
              <a:lnSpc>
                <a:spcPct val="200000"/>
              </a:lnSpc>
              <a:buFont typeface="Wingdings" panose="05000000000000000000" pitchFamily="2" charset="2"/>
              <a:buChar char="Ø"/>
            </a:pPr>
            <a:r>
              <a:rPr lang="en-US" altLang="zh-CN" sz="4000" dirty="0">
                <a:solidFill>
                  <a:schemeClr val="accent1">
                    <a:lumMod val="75000"/>
                  </a:schemeClr>
                </a:solidFill>
                <a:latin typeface="Arial" panose="020B0604020202020204" pitchFamily="34" charset="0"/>
                <a:cs typeface="Arial" panose="020B0604020202020204" pitchFamily="34" charset="0"/>
              </a:rPr>
              <a:t>Product Introduction</a:t>
            </a:r>
            <a:endParaRPr lang="en-US" altLang="zh-CN" sz="4000" dirty="0">
              <a:solidFill>
                <a:schemeClr val="accent1">
                  <a:lumMod val="75000"/>
                </a:schemeClr>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Product Installation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Configuration on App</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FAQ</a:t>
            </a:r>
            <a:endParaRPr lang="en-US" altLang="zh-CN" sz="4000" dirty="0">
              <a:solidFill>
                <a:schemeClr val="tx1"/>
              </a:solidFill>
              <a:latin typeface="Arial" panose="020B0604020202020204" pitchFamily="34" charset="0"/>
              <a:cs typeface="Arial" panose="020B0604020202020204" pitchFamily="34" charset="0"/>
            </a:endParaRPr>
          </a:p>
        </p:txBody>
      </p:sp>
      <p:sp>
        <p:nvSpPr>
          <p:cNvPr id="6" name="文本框 5"/>
          <p:cNvSpPr txBox="1"/>
          <p:nvPr/>
        </p:nvSpPr>
        <p:spPr>
          <a:xfrm>
            <a:off x="850053" y="3064723"/>
            <a:ext cx="20323387" cy="1183005"/>
          </a:xfrm>
          <a:prstGeom prst="rect">
            <a:avLst/>
          </a:prstGeom>
          <a:noFill/>
          <a:ln w="12700">
            <a:noFill/>
          </a:ln>
        </p:spPr>
        <p:txBody>
          <a:bodyPr vert="horz" wrap="square" lIns="84079" tIns="84079" rIns="84079" bIns="84079" anchor="t" anchorCtr="0">
            <a:spAutoFit/>
          </a:bodyPr>
          <a:lstStyle>
            <a:defPPr>
              <a:defRPr lang="en-US"/>
            </a:defPPr>
            <a:lvl1pPr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algn="l"/>
            <a:r>
              <a:rPr lang="en-US" altLang="zh-CN" sz="6600" dirty="0">
                <a:solidFill>
                  <a:schemeClr val="tx1"/>
                </a:solidFill>
                <a:latin typeface="Arial Bold" panose="020B0604020202020204" charset="0"/>
                <a:cs typeface="Arial Bold" panose="020B0604020202020204" charset="0"/>
                <a:sym typeface="+mn-ea"/>
              </a:rPr>
              <a:t>Content</a:t>
            </a:r>
            <a:endParaRPr lang="en-US" altLang="zh-CN" sz="6600" dirty="0">
              <a:solidFill>
                <a:schemeClr val="tx1"/>
              </a:solidFill>
              <a:latin typeface="Arial Bold" panose="020B0604020202020204" charset="0"/>
              <a:cs typeface="Arial Bold" panose="020B0604020202020204" charset="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6"/>
          <p:cNvSpPr txBox="1"/>
          <p:nvPr>
            <p:custDataLst>
              <p:tags r:id="rId1"/>
            </p:custDataLst>
          </p:nvPr>
        </p:nvSpPr>
        <p:spPr>
          <a:xfrm>
            <a:off x="620605" y="4373560"/>
            <a:ext cx="11571395" cy="7076318"/>
          </a:xfrm>
          <a:prstGeom prst="rect">
            <a:avLst/>
          </a:prstGeom>
        </p:spPr>
        <p:txBody>
          <a:bodyPr vert="horz" lIns="91440" tIns="45720" rIns="91440" bIns="45720" rtlCol="0" anchor="t">
            <a:norm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70000"/>
              </a:lnSpc>
            </a:pPr>
            <a:endParaRPr lang="en-US" altLang="zh-CN" sz="2400" dirty="0"/>
          </a:p>
          <a:p>
            <a:pPr>
              <a:lnSpc>
                <a:spcPct val="170000"/>
              </a:lnSpc>
            </a:pPr>
            <a:endParaRPr lang="en-US" altLang="zh-CN" sz="2400" dirty="0"/>
          </a:p>
          <a:p>
            <a:pPr>
              <a:lnSpc>
                <a:spcPct val="170000"/>
              </a:lnSpc>
            </a:pPr>
            <a:r>
              <a:rPr lang="en-US" altLang="zh-CN" sz="2400" b="1" dirty="0"/>
              <a:t>Key Product Selling Points:</a:t>
            </a:r>
            <a:endParaRPr lang="en-US" altLang="zh-CN" sz="2400" b="1" dirty="0"/>
          </a:p>
          <a:p>
            <a:pPr marL="457200" indent="-457200">
              <a:lnSpc>
                <a:spcPct val="170000"/>
              </a:lnSpc>
              <a:buFont typeface="+mj-lt"/>
              <a:buAutoNum type="arabicPeriod"/>
            </a:pPr>
            <a:r>
              <a:rPr lang="en-US" altLang="zh-CN" sz="2400" dirty="0"/>
              <a:t>1% precision seamless dimming with adjustable minimum and maximum brightness levels (minimum brightness adjustable on the device; maximum brightness adjustment requires the </a:t>
            </a:r>
            <a:r>
              <a:rPr lang="en-US" altLang="zh-CN" sz="2400" dirty="0" err="1"/>
              <a:t>Aqara</a:t>
            </a:r>
            <a:r>
              <a:rPr lang="en-US" altLang="zh-CN" sz="2400" dirty="0"/>
              <a:t> Home app under the Zigbee protocol)</a:t>
            </a:r>
            <a:endParaRPr lang="en-US" altLang="zh-CN" sz="2400" dirty="0"/>
          </a:p>
          <a:p>
            <a:pPr marL="457200" indent="-457200">
              <a:lnSpc>
                <a:spcPct val="170000"/>
              </a:lnSpc>
              <a:buFont typeface="+mj-lt"/>
              <a:buAutoNum type="arabicPeriod"/>
            </a:pPr>
            <a:r>
              <a:rPr lang="en-US" altLang="zh-CN" sz="2400" dirty="0"/>
              <a:t>Compatible with halogen lamps, incandescent lamps and dimmable LED and fluorescent lamps, ELV (electronic low voltage transformer)</a:t>
            </a:r>
            <a:endParaRPr lang="en-US" altLang="zh-CN" sz="2400" dirty="0"/>
          </a:p>
          <a:p>
            <a:pPr marL="457200" indent="-457200">
              <a:lnSpc>
                <a:spcPct val="170000"/>
              </a:lnSpc>
              <a:buFont typeface="+mj-lt"/>
              <a:buAutoNum type="arabicPeriod"/>
            </a:pPr>
            <a:r>
              <a:rPr lang="en-US" altLang="zh-CN" sz="2400" dirty="0"/>
              <a:t>Supports gang installation</a:t>
            </a:r>
            <a:endParaRPr lang="en-US" altLang="zh-CN" sz="2400" dirty="0"/>
          </a:p>
          <a:p>
            <a:pPr marL="457200" indent="-457200">
              <a:lnSpc>
                <a:spcPct val="170000"/>
              </a:lnSpc>
              <a:buFont typeface="+mj-lt"/>
              <a:buAutoNum type="arabicPeriod"/>
            </a:pPr>
            <a:r>
              <a:rPr lang="en-US" altLang="zh-CN" sz="2400" dirty="0"/>
              <a:t>Dual protocols (Thread &amp; Zigbee )</a:t>
            </a:r>
            <a:endParaRPr lang="en-US" altLang="zh-CN" sz="2400" dirty="0"/>
          </a:p>
          <a:p>
            <a:pPr marL="457200" indent="-457200">
              <a:lnSpc>
                <a:spcPct val="170000"/>
              </a:lnSpc>
              <a:buFont typeface="+mj-lt"/>
              <a:buAutoNum type="arabicPeriod"/>
            </a:pPr>
            <a:r>
              <a:rPr lang="en-US" altLang="zh-CN" sz="2400" dirty="0"/>
              <a:t>Switch between leading and trailing edge dimming based on load type</a:t>
            </a:r>
            <a:endParaRPr lang="en-US" altLang="zh-CN" sz="2400" dirty="0"/>
          </a:p>
        </p:txBody>
      </p:sp>
      <p:sp>
        <p:nvSpPr>
          <p:cNvPr id="4"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r>
              <a:rPr lang="en-US" altLang="zh-CN" sz="4800" b="1" dirty="0">
                <a:latin typeface="Calibri" panose="020F0502020204030204" pitchFamily="34" charset="0"/>
                <a:ea typeface="微软雅黑" panose="020B0503020204020204" charset="-122"/>
                <a:cs typeface="Calibri" panose="020F0502020204030204" pitchFamily="34" charset="0"/>
              </a:rPr>
              <a:t>Product Overview</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
        <p:nvSpPr>
          <p:cNvPr id="6" name="Title 6"/>
          <p:cNvSpPr txBox="1"/>
          <p:nvPr>
            <p:custDataLst>
              <p:tags r:id="rId2"/>
            </p:custDataLst>
          </p:nvPr>
        </p:nvSpPr>
        <p:spPr>
          <a:xfrm>
            <a:off x="620606" y="1569512"/>
            <a:ext cx="23142787" cy="2861310"/>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50000"/>
              </a:lnSpc>
            </a:pPr>
            <a:r>
              <a:rPr lang="en-US" altLang="zh-CN" sz="2400" dirty="0"/>
              <a:t>The Aqara Dimmer Switch H2 US is a smart dimming dial based on the Thread &amp; Zigbee wireless communication protocols, supporting both with or without neutral wire modes. It can directly adjust incandescent lamps, dimmable LED lamps, halogen lamps, fluorescent lights, and ELV fixtures, achieving seamless dimming with 1% precision. Users can manually switch between leading and trailing edge dimming modes for better compatibility with various light types. With a compatible hub, the switch enables remote app control, scheduled control, power monitoring, and more advanced automation with other smart devices.</a:t>
            </a:r>
            <a:br>
              <a:rPr lang="en-US" altLang="zh-CN" sz="2400" dirty="0"/>
            </a:br>
            <a:r>
              <a:rPr lang="en-US" altLang="zh-CN" sz="2400" dirty="0"/>
              <a:t>**This product requires a device equipped with Matter Border Router or Zigbee Hub functionality.</a:t>
            </a:r>
            <a:endParaRPr lang="en-US" altLang="zh-CN" sz="2400" dirty="0"/>
          </a:p>
        </p:txBody>
      </p:sp>
      <p:pic>
        <p:nvPicPr>
          <p:cNvPr id="2" name="图片 1" descr="/Users/kourong/Downloads/00-AIoT产品/03-美标调光/02-ID/Dimmer.pngDimmer"/>
          <p:cNvPicPr>
            <a:picLocks noChangeAspect="1"/>
          </p:cNvPicPr>
          <p:nvPr>
            <p:custDataLst>
              <p:tags r:id="rId3"/>
            </p:custDataLst>
          </p:nvPr>
        </p:nvPicPr>
        <p:blipFill>
          <a:blip r:embed="rId4"/>
          <a:srcRect l="28441" r="28441"/>
          <a:stretch>
            <a:fillRect/>
          </a:stretch>
        </p:blipFill>
        <p:spPr>
          <a:xfrm>
            <a:off x="12683490" y="1883410"/>
            <a:ext cx="10333355" cy="134810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Product Structure</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pic>
        <p:nvPicPr>
          <p:cNvPr id="4" name="图片 3"/>
          <p:cNvPicPr>
            <a:picLocks noChangeAspect="1"/>
          </p:cNvPicPr>
          <p:nvPr/>
        </p:nvPicPr>
        <p:blipFill>
          <a:blip r:embed="rId1"/>
          <a:stretch>
            <a:fillRect/>
          </a:stretch>
        </p:blipFill>
        <p:spPr>
          <a:xfrm>
            <a:off x="1910715" y="1390650"/>
            <a:ext cx="20562570" cy="115417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907100" y="5600384"/>
            <a:ext cx="4336026" cy="1014730"/>
          </a:xfrm>
          <a:prstGeom prst="rect">
            <a:avLst/>
          </a:prstGeom>
          <a:noFill/>
        </p:spPr>
        <p:txBody>
          <a:bodyPr wrap="square" rtlCol="0">
            <a:spAutoFit/>
          </a:bodyPr>
          <a:lstStyle/>
          <a:p>
            <a:pPr algn="ctr">
              <a:lnSpc>
                <a:spcPct val="150000"/>
              </a:lnSpc>
            </a:pPr>
            <a:r>
              <a:rPr lang="en-US" altLang="zh-CN" sz="2000" b="1" dirty="0">
                <a:latin typeface="微软雅黑" panose="020B0503020204020204" charset="-122"/>
                <a:ea typeface="微软雅黑" panose="020B0503020204020204" charset="-122"/>
                <a:cs typeface="微软雅黑" panose="020B0503020204020204" charset="-122"/>
              </a:rPr>
              <a:t>DECORA townhouses</a:t>
            </a:r>
            <a:endParaRPr lang="en-US" altLang="zh-CN" sz="2000" b="1" dirty="0">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2000" dirty="0">
                <a:latin typeface="微软雅黑" panose="020B0503020204020204" charset="-122"/>
                <a:ea typeface="微软雅黑" panose="020B0503020204020204" charset="-122"/>
                <a:cs typeface="微软雅黑" panose="020B0503020204020204" charset="-122"/>
              </a:rPr>
              <a:t>Supports townhouse installation</a:t>
            </a:r>
            <a:endParaRPr lang="en-US" altLang="zh-CN" sz="2000" dirty="0">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9778564" y="5600384"/>
            <a:ext cx="4336026" cy="1014730"/>
          </a:xfrm>
          <a:prstGeom prst="rect">
            <a:avLst/>
          </a:prstGeom>
          <a:noFill/>
        </p:spPr>
        <p:txBody>
          <a:bodyPr wrap="square" rtlCol="0">
            <a:spAutoFit/>
          </a:bodyPr>
          <a:lstStyle/>
          <a:p>
            <a:pPr algn="ctr">
              <a:lnSpc>
                <a:spcPct val="150000"/>
              </a:lnSpc>
            </a:pPr>
            <a:r>
              <a:rPr lang="en-US" altLang="zh-CN" sz="2000" b="1" dirty="0">
                <a:latin typeface="微软雅黑" panose="020B0503020204020204" charset="-122"/>
                <a:ea typeface="微软雅黑" panose="020B0503020204020204" charset="-122"/>
              </a:rPr>
              <a:t>Comes with wireless switch</a:t>
            </a:r>
            <a:endParaRPr lang="en-US" altLang="zh-CN" sz="2000" b="1" dirty="0">
              <a:latin typeface="微软雅黑" panose="020B0503020204020204" charset="-122"/>
              <a:ea typeface="微软雅黑" panose="020B0503020204020204" charset="-122"/>
            </a:endParaRPr>
          </a:p>
          <a:p>
            <a:pPr algn="ctr">
              <a:lnSpc>
                <a:spcPct val="150000"/>
              </a:lnSpc>
            </a:pPr>
            <a:r>
              <a:rPr lang="en-US" altLang="zh-CN" sz="2000" dirty="0">
                <a:latin typeface="微软雅黑" panose="020B0503020204020204" charset="-122"/>
                <a:ea typeface="微软雅黑" panose="020B0503020204020204" charset="-122"/>
              </a:rPr>
              <a:t>Come with 3 wireless switches</a:t>
            </a:r>
            <a:endParaRPr lang="en-US" altLang="zh-CN" sz="2000" dirty="0">
              <a:latin typeface="微软雅黑" panose="020B0503020204020204" charset="-122"/>
              <a:ea typeface="微软雅黑" panose="020B0503020204020204" charset="-122"/>
            </a:endParaRPr>
          </a:p>
        </p:txBody>
      </p:sp>
      <p:sp>
        <p:nvSpPr>
          <p:cNvPr id="16" name="文本框 15"/>
          <p:cNvSpPr txBox="1"/>
          <p:nvPr/>
        </p:nvSpPr>
        <p:spPr>
          <a:xfrm>
            <a:off x="17710210" y="5600384"/>
            <a:ext cx="4336026" cy="2399665"/>
          </a:xfrm>
          <a:prstGeom prst="rect">
            <a:avLst/>
          </a:prstGeom>
          <a:noFill/>
        </p:spPr>
        <p:txBody>
          <a:bodyPr wrap="square" rtlCol="0">
            <a:spAutoFit/>
          </a:bodyPr>
          <a:lstStyle/>
          <a:p>
            <a:pPr algn="ctr">
              <a:lnSpc>
                <a:spcPct val="150000"/>
              </a:lnSpc>
            </a:pPr>
            <a:r>
              <a:rPr lang="en-US" altLang="zh-CN" sz="2000" b="1" dirty="0">
                <a:latin typeface="微软雅黑" panose="020B0503020204020204" charset="-122"/>
                <a:ea typeface="微软雅黑" panose="020B0503020204020204" charset="-122"/>
              </a:rPr>
              <a:t>Thread &amp; Zigbee</a:t>
            </a:r>
            <a:endParaRPr lang="en-US" altLang="zh-CN" sz="2000" b="1" dirty="0">
              <a:latin typeface="微软雅黑" panose="020B0503020204020204" charset="-122"/>
              <a:ea typeface="微软雅黑" panose="020B0503020204020204" charset="-122"/>
            </a:endParaRPr>
          </a:p>
          <a:p>
            <a:pPr algn="ctr">
              <a:lnSpc>
                <a:spcPct val="150000"/>
              </a:lnSpc>
            </a:pPr>
            <a:r>
              <a:rPr lang="en-US" altLang="zh-CN" sz="2000" dirty="0">
                <a:latin typeface="微软雅黑" panose="020B0503020204020204" charset="-122"/>
                <a:ea typeface="微软雅黑" panose="020B0503020204020204" charset="-122"/>
              </a:rPr>
              <a:t>Thread communication protocol, capable of connecting to third-party platforms that support Matter</a:t>
            </a:r>
            <a:endParaRPr lang="en-US" altLang="zh-CN" sz="2000" dirty="0">
              <a:latin typeface="微软雅黑" panose="020B0503020204020204" charset="-122"/>
              <a:ea typeface="微软雅黑" panose="020B0503020204020204" charset="-122"/>
            </a:endParaRPr>
          </a:p>
        </p:txBody>
      </p:sp>
      <p:sp>
        <p:nvSpPr>
          <p:cNvPr id="17" name="文本框 16"/>
          <p:cNvSpPr txBox="1"/>
          <p:nvPr/>
        </p:nvSpPr>
        <p:spPr>
          <a:xfrm>
            <a:off x="9778564" y="10177410"/>
            <a:ext cx="4336026" cy="1383665"/>
          </a:xfrm>
          <a:prstGeom prst="rect">
            <a:avLst/>
          </a:prstGeom>
          <a:noFill/>
        </p:spPr>
        <p:txBody>
          <a:bodyPr wrap="square" rtlCol="0">
            <a:spAutoFit/>
          </a:bodyPr>
          <a:lstStyle/>
          <a:p>
            <a:pPr algn="ctr">
              <a:lnSpc>
                <a:spcPct val="140000"/>
              </a:lnSpc>
            </a:pPr>
            <a:r>
              <a:rPr lang="en-US" altLang="zh-CN" sz="2000" b="1" dirty="0">
                <a:latin typeface="微软雅黑" panose="020B0503020204020204" charset="-122"/>
                <a:ea typeface="微软雅黑" panose="020B0503020204020204" charset="-122"/>
              </a:rPr>
              <a:t>2-In-1 Neutral</a:t>
            </a:r>
            <a:endParaRPr lang="en-US" altLang="zh-CN" sz="2000" b="1" dirty="0">
              <a:latin typeface="微软雅黑" panose="020B0503020204020204" charset="-122"/>
              <a:ea typeface="微软雅黑" panose="020B0503020204020204" charset="-122"/>
            </a:endParaRPr>
          </a:p>
          <a:p>
            <a:pPr algn="ctr">
              <a:lnSpc>
                <a:spcPct val="140000"/>
              </a:lnSpc>
            </a:pPr>
            <a:r>
              <a:rPr lang="en-US" altLang="zh-CN" sz="2000" dirty="0">
                <a:latin typeface="微软雅黑" panose="020B0503020204020204" charset="-122"/>
                <a:ea typeface="微软雅黑" panose="020B0503020204020204" charset="-122"/>
              </a:rPr>
              <a:t>Work with both neutral and no-neutral wiring</a:t>
            </a:r>
            <a:endParaRPr lang="en-US" altLang="zh-CN" sz="2000" dirty="0">
              <a:latin typeface="微软雅黑" panose="020B0503020204020204" charset="-122"/>
              <a:ea typeface="微软雅黑" panose="020B0503020204020204" charset="-122"/>
            </a:endParaRPr>
          </a:p>
        </p:txBody>
      </p:sp>
      <p:sp>
        <p:nvSpPr>
          <p:cNvPr id="18" name="文本框 17"/>
          <p:cNvSpPr txBox="1"/>
          <p:nvPr/>
        </p:nvSpPr>
        <p:spPr>
          <a:xfrm>
            <a:off x="17710210" y="10177410"/>
            <a:ext cx="4336026" cy="2676525"/>
          </a:xfrm>
          <a:prstGeom prst="rect">
            <a:avLst/>
          </a:prstGeom>
          <a:noFill/>
        </p:spPr>
        <p:txBody>
          <a:bodyPr wrap="square" rtlCol="0">
            <a:spAutoFit/>
          </a:bodyPr>
          <a:lstStyle/>
          <a:p>
            <a:pPr algn="ctr">
              <a:lnSpc>
                <a:spcPct val="140000"/>
              </a:lnSpc>
            </a:pPr>
            <a:r>
              <a:rPr lang="en-US" altLang="zh-CN" sz="2000" b="1" dirty="0">
                <a:effectLst/>
                <a:latin typeface="微软雅黑" panose="020B0503020204020204" charset="-122"/>
                <a:ea typeface="微软雅黑" panose="020B0503020204020204" charset="-122"/>
                <a:cs typeface="微软雅黑" panose="020B0503020204020204" charset="-122"/>
                <a:sym typeface="+mn-ea"/>
              </a:rPr>
              <a:t>Compatible with multiple types of lamps</a:t>
            </a:r>
            <a:endParaRPr lang="en-US" altLang="zh-CN" sz="2000" b="1" dirty="0">
              <a:effectLst/>
              <a:latin typeface="微软雅黑" panose="020B0503020204020204" charset="-122"/>
              <a:ea typeface="微软雅黑" panose="020B0503020204020204" charset="-122"/>
              <a:cs typeface="微软雅黑" panose="020B0503020204020204" charset="-122"/>
              <a:sym typeface="+mn-ea"/>
            </a:endParaRPr>
          </a:p>
          <a:p>
            <a:pPr algn="ctr">
              <a:lnSpc>
                <a:spcPct val="140000"/>
              </a:lnSpc>
            </a:pPr>
            <a:r>
              <a:rPr lang="en-US" altLang="zh-CN" sz="2000" dirty="0">
                <a:effectLst/>
                <a:latin typeface="微软雅黑" panose="020B0503020204020204" charset="-122"/>
                <a:ea typeface="微软雅黑" panose="020B0503020204020204" charset="-122"/>
                <a:cs typeface="微软雅黑" panose="020B0503020204020204" charset="-122"/>
                <a:sym typeface="+mn-ea"/>
              </a:rPr>
              <a:t>Supports dimming incandescent lamps, dimmable LED lamps, halogen lamps, fluorescent lamps and ELV lamps</a:t>
            </a:r>
            <a:endParaRPr lang="en-US" altLang="zh-CN" sz="2000" dirty="0">
              <a:effectLst/>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1907100" y="10177410"/>
            <a:ext cx="4336026" cy="1814830"/>
          </a:xfrm>
          <a:prstGeom prst="rect">
            <a:avLst/>
          </a:prstGeom>
          <a:noFill/>
        </p:spPr>
        <p:txBody>
          <a:bodyPr wrap="square" rtlCol="0">
            <a:spAutoFit/>
          </a:bodyPr>
          <a:lstStyle/>
          <a:p>
            <a:pPr algn="ctr">
              <a:lnSpc>
                <a:spcPct val="140000"/>
              </a:lnSpc>
            </a:pPr>
            <a:r>
              <a:rPr lang="en-US" altLang="zh-CN" sz="2000" b="1" dirty="0">
                <a:latin typeface="微软雅黑" panose="020B0503020204020204" charset="-122"/>
                <a:ea typeface="微软雅黑" panose="020B0503020204020204" charset="-122"/>
                <a:cs typeface="微软雅黑" panose="020B0503020204020204" charset="-122"/>
                <a:sym typeface="+mn-ea"/>
              </a:rPr>
              <a:t>Power metering</a:t>
            </a:r>
            <a:endParaRPr lang="en-US" altLang="zh-CN" sz="2000" b="1" dirty="0">
              <a:latin typeface="微软雅黑" panose="020B0503020204020204" charset="-122"/>
              <a:ea typeface="微软雅黑" panose="020B0503020204020204" charset="-122"/>
              <a:cs typeface="微软雅黑" panose="020B0503020204020204" charset="-122"/>
              <a:sym typeface="+mn-ea"/>
            </a:endParaRPr>
          </a:p>
          <a:p>
            <a:pPr algn="ctr">
              <a:lnSpc>
                <a:spcPct val="140000"/>
              </a:lnSpc>
            </a:pPr>
            <a:r>
              <a:rPr lang="en-US" altLang="zh-CN" sz="2000" dirty="0">
                <a:latin typeface="微软雅黑" panose="020B0503020204020204" charset="-122"/>
                <a:ea typeface="微软雅黑" panose="020B0503020204020204" charset="-122"/>
                <a:cs typeface="微软雅黑" panose="020B0503020204020204" charset="-122"/>
                <a:sym typeface="+mn-ea"/>
              </a:rPr>
              <a:t>Display load power data via APP</a:t>
            </a:r>
            <a:endParaRPr lang="en-US" altLang="zh-CN" sz="2000" dirty="0">
              <a:latin typeface="微软雅黑" panose="020B0503020204020204" charset="-122"/>
              <a:ea typeface="微软雅黑" panose="020B0503020204020204" charset="-122"/>
              <a:cs typeface="微软雅黑" panose="020B0503020204020204" charset="-122"/>
              <a:sym typeface="+mn-ea"/>
            </a:endParaRPr>
          </a:p>
          <a:p>
            <a:pPr algn="ctr">
              <a:lnSpc>
                <a:spcPct val="140000"/>
              </a:lnSpc>
            </a:pPr>
            <a:r>
              <a:rPr lang="en-US" altLang="zh-CN" sz="2000" dirty="0">
                <a:latin typeface="微软雅黑" panose="020B0503020204020204" charset="-122"/>
                <a:ea typeface="微软雅黑" panose="020B0503020204020204" charset="-122"/>
                <a:cs typeface="微软雅黑" panose="020B0503020204020204" charset="-122"/>
                <a:sym typeface="+mn-ea"/>
              </a:rPr>
              <a:t>(only supported in with neutral mode)</a:t>
            </a:r>
            <a:endParaRPr lang="en-US" altLang="zh-CN" sz="2000" dirty="0">
              <a:latin typeface="微软雅黑" panose="020B0503020204020204" charset="-122"/>
              <a:ea typeface="微软雅黑" panose="020B0503020204020204" charset="-122"/>
              <a:cs typeface="微软雅黑" panose="020B0503020204020204" charset="-122"/>
              <a:sym typeface="+mn-ea"/>
            </a:endParaRPr>
          </a:p>
        </p:txBody>
      </p:sp>
      <p:pic>
        <p:nvPicPr>
          <p:cNvPr id="4" name="图形 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879132" y="3570622"/>
            <a:ext cx="2317818" cy="1375490"/>
          </a:xfrm>
          <a:prstGeom prst="rect">
            <a:avLst/>
          </a:prstGeom>
        </p:spPr>
      </p:pic>
      <p:pic>
        <p:nvPicPr>
          <p:cNvPr id="8" name="图形 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58832" y="3570622"/>
            <a:ext cx="1375490" cy="1375490"/>
          </a:xfrm>
          <a:prstGeom prst="rect">
            <a:avLst/>
          </a:prstGeom>
        </p:spPr>
      </p:pic>
      <p:pic>
        <p:nvPicPr>
          <p:cNvPr id="12" name="图形 1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17164" y="3236282"/>
            <a:ext cx="1922116" cy="1922116"/>
          </a:xfrm>
          <a:prstGeom prst="rect">
            <a:avLst/>
          </a:prstGeom>
        </p:spPr>
      </p:pic>
      <p:pic>
        <p:nvPicPr>
          <p:cNvPr id="26" name="图形 2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17470" y="8296176"/>
            <a:ext cx="1515286" cy="1515286"/>
          </a:xfrm>
          <a:prstGeom prst="rect">
            <a:avLst/>
          </a:prstGeom>
        </p:spPr>
      </p:pic>
      <p:pic>
        <p:nvPicPr>
          <p:cNvPr id="2" name="图形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180996" y="3748926"/>
            <a:ext cx="394496" cy="1018878"/>
          </a:xfrm>
          <a:prstGeom prst="rect">
            <a:avLst/>
          </a:prstGeom>
        </p:spPr>
      </p:pic>
      <p:pic>
        <p:nvPicPr>
          <p:cNvPr id="3" name="图片 2" descr="灯"/>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060160" y="8052180"/>
            <a:ext cx="1828800" cy="1828800"/>
          </a:xfrm>
          <a:prstGeom prst="rect">
            <a:avLst/>
          </a:prstGeom>
        </p:spPr>
      </p:pic>
      <p:pic>
        <p:nvPicPr>
          <p:cNvPr id="5" name="图片 4" descr="电路图"/>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258550" y="8296020"/>
            <a:ext cx="1473200" cy="1473200"/>
          </a:xfrm>
          <a:prstGeom prst="rect">
            <a:avLst/>
          </a:prstGeom>
        </p:spPr>
      </p:pic>
      <p:pic>
        <p:nvPicPr>
          <p:cNvPr id="9" name="图形 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923600" y="3748926"/>
            <a:ext cx="394496" cy="1018878"/>
          </a:xfrm>
          <a:prstGeom prst="rect">
            <a:avLst/>
          </a:prstGeom>
        </p:spPr>
      </p:pic>
      <p:pic>
        <p:nvPicPr>
          <p:cNvPr id="10" name="图形 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666204" y="3748926"/>
            <a:ext cx="394496" cy="1018878"/>
          </a:xfrm>
          <a:prstGeom prst="rect">
            <a:avLst/>
          </a:prstGeom>
        </p:spPr>
      </p:pic>
      <p:sp>
        <p:nvSpPr>
          <p:cNvPr id="6"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Selling Points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671512" y="3124906"/>
          <a:ext cx="23150830" cy="8900160"/>
        </p:xfrm>
        <a:graphic>
          <a:graphicData uri="http://schemas.openxmlformats.org/drawingml/2006/table">
            <a:tbl>
              <a:tblPr>
                <a:tableStyleId>{8FD4443E-F989-4FC4-A0C8-D5A2AF1F390B}</a:tableStyleId>
              </a:tblPr>
              <a:tblGrid>
                <a:gridCol w="2063115"/>
                <a:gridCol w="3961068"/>
                <a:gridCol w="2529461"/>
                <a:gridCol w="14596869"/>
              </a:tblGrid>
              <a:tr h="646986">
                <a:tc>
                  <a:txBody>
                    <a:bodyPr/>
                    <a:lstStyle/>
                    <a:p>
                      <a:pPr algn="ctr" fontAlgn="ctr"/>
                      <a:r>
                        <a:rPr lang="en-US" sz="2400" b="1" i="0" u="none" strike="noStrike" dirty="0">
                          <a:solidFill>
                            <a:srgbClr val="000000"/>
                          </a:solidFill>
                          <a:effectLst/>
                          <a:latin typeface="+mn-lt"/>
                          <a:ea typeface="等线" panose="02010600030101010101" pitchFamily="2" charset="-122"/>
                        </a:rPr>
                        <a:t>Feature Module</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i="0" u="none" strike="noStrike" dirty="0">
                          <a:solidFill>
                            <a:srgbClr val="000000"/>
                          </a:solidFill>
                          <a:effectLst/>
                          <a:latin typeface="+mn-lt"/>
                          <a:ea typeface="等线" panose="02010600030101010101" pitchFamily="2" charset="-122"/>
                        </a:rPr>
                        <a:t>Feature Item</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i="0" u="none" strike="noStrike" dirty="0">
                          <a:solidFill>
                            <a:srgbClr val="000000"/>
                          </a:solidFill>
                          <a:effectLst/>
                          <a:latin typeface="+mn-lt"/>
                          <a:ea typeface="等线" panose="02010600030101010101" pitchFamily="2" charset="-122"/>
                        </a:rPr>
                        <a:t>Matter Feature Description</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i="0" u="none" strike="noStrike" dirty="0">
                          <a:solidFill>
                            <a:srgbClr val="000000"/>
                          </a:solidFill>
                          <a:effectLst/>
                          <a:latin typeface="+mn-lt"/>
                          <a:ea typeface="等线" panose="02010600030101010101" pitchFamily="2" charset="-122"/>
                        </a:rPr>
                        <a:t>Remarks</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rowSpan="11">
                  <a:txBody>
                    <a:bodyPr/>
                    <a:lstStyle/>
                    <a:p>
                      <a:pPr algn="ctr" fontAlgn="ctr"/>
                      <a:r>
                        <a:rPr lang="en-US" altLang="zh-CN" sz="2000" b="0" i="0" u="none" strike="noStrike" dirty="0">
                          <a:solidFill>
                            <a:srgbClr val="000000"/>
                          </a:solidFill>
                          <a:effectLst/>
                          <a:latin typeface="+mn-lt"/>
                          <a:ea typeface="等线" panose="02010600030101010101" pitchFamily="2" charset="-122"/>
                        </a:rPr>
                        <a:t>Matter Standard Functions</a:t>
                      </a:r>
                      <a:endParaRPr lang="en-US" altLang="zh-CN" sz="20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2400" b="0" i="0" u="none" strike="noStrike" dirty="0">
                          <a:solidFill>
                            <a:srgbClr val="000000"/>
                          </a:solidFill>
                          <a:effectLst/>
                          <a:latin typeface="+mn-lt"/>
                          <a:ea typeface="等线" panose="02010600030101010101" pitchFamily="2" charset="-122"/>
                        </a:rPr>
                        <a:t>Binding </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11">
                  <a:txBody>
                    <a:bodyPr/>
                    <a:lstStyle/>
                    <a:p>
                      <a:pPr marL="12700" indent="0" algn="ctr" fontAlgn="ctr"/>
                      <a:r>
                        <a:rPr lang="en-US" altLang="zh-CN" sz="2000" b="0" i="0" dirty="0">
                          <a:solidFill>
                            <a:schemeClr val="tx1"/>
                          </a:solidFill>
                          <a:latin typeface="微软雅黑" panose="020B0503020204020204" charset="-122"/>
                          <a:ea typeface="微软雅黑" panose="020B0503020204020204" charset="-122"/>
                        </a:rPr>
                        <a:t>supported</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endParaRPr sz="2000" b="0" i="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sz="2400" b="0" i="0" u="none" strike="noStrike" dirty="0">
                          <a:solidFill>
                            <a:srgbClr val="000000"/>
                          </a:solidFill>
                          <a:effectLst/>
                          <a:latin typeface="+mn-lt"/>
                          <a:ea typeface="等线" panose="02010600030101010101" pitchFamily="2" charset="-122"/>
                        </a:rPr>
                        <a:t>OTA</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endParaRPr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altLang="zh-CN" sz="2400" b="0" i="0" u="none" strike="noStrike" dirty="0">
                          <a:solidFill>
                            <a:srgbClr val="000000"/>
                          </a:solidFill>
                          <a:effectLst/>
                          <a:latin typeface="+mn-lt"/>
                          <a:ea typeface="等线" panose="02010600030101010101" pitchFamily="2" charset="-122"/>
                        </a:rPr>
                        <a:t>Reset</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endParaRPr lang="zh-CN" altLang="en-US"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7098">
                <a:tc vMerge="1">
                  <a:tcPr>
                    <a:lnL>
                      <a:noFill/>
                    </a:lnL>
                    <a:lnR>
                      <a:noFill/>
                    </a:lnR>
                  </a:tcPr>
                </a:tc>
                <a:tc>
                  <a:txBody>
                    <a:bodyPr/>
                    <a:lstStyle/>
                    <a:p>
                      <a:pPr algn="l" fontAlgn="ctr"/>
                      <a:r>
                        <a:rPr lang="en-US" altLang="zh-CN" sz="2400" dirty="0">
                          <a:solidFill>
                            <a:schemeClr val="tx1"/>
                          </a:solidFill>
                          <a:effectLst/>
                          <a:sym typeface="+mn-ea"/>
                        </a:rPr>
                        <a:t>Factory Reset Settings</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endParaRPr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tc>
                <a:tc>
                  <a:txBody>
                    <a:bodyPr/>
                    <a:p>
                      <a:pPr marL="12700" indent="0" algn="l" fontAlgn="ctr">
                        <a:buNone/>
                      </a:pPr>
                      <a:r>
                        <a:rPr lang="en-US" altLang="zh-CN" sz="2000" b="0" i="0" dirty="0">
                          <a:solidFill>
                            <a:schemeClr val="tx1"/>
                          </a:solidFill>
                          <a:latin typeface="微软雅黑" panose="020B0503020204020204" charset="-122"/>
                          <a:ea typeface="微软雅黑" panose="020B0503020204020204" charset="-122"/>
                        </a:rPr>
                        <a:t>On\Off</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marL="12700" indent="0" algn="l" fontAlgn="ctr">
                        <a:buNone/>
                      </a:pPr>
                      <a:r>
                        <a:rPr lang="en-US" altLang="zh-CN" sz="2000" b="0" i="0" dirty="0">
                          <a:solidFill>
                            <a:schemeClr val="tx1"/>
                          </a:solidFill>
                          <a:latin typeface="微软雅黑" panose="020B0503020204020204" charset="-122"/>
                          <a:ea typeface="微软雅黑" panose="020B0503020204020204" charset="-122"/>
                        </a:rPr>
                        <a:t>Switch, toggle control, power-on status setting</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marL="1920" marR="1920" marT="1920"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12700" indent="0" algn="l" fontAlgn="ctr"/>
                      <a:r>
                        <a:rPr lang="en-US" altLang="zh-CN" sz="2000" b="0" i="0" dirty="0">
                          <a:solidFill>
                            <a:schemeClr val="tx1"/>
                          </a:solidFill>
                          <a:latin typeface="微软雅黑" panose="020B0503020204020204" charset="-122"/>
                          <a:ea typeface="微软雅黑" panose="020B0503020204020204" charset="-122"/>
                        </a:rPr>
                        <a:t>Power Measurement</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r>
                        <a:rPr lang="en-US" altLang="zh-CN" sz="2000" b="0" i="0" dirty="0">
                          <a:solidFill>
                            <a:schemeClr val="tx1"/>
                          </a:solidFill>
                          <a:latin typeface="微软雅黑" panose="020B0503020204020204" charset="-122"/>
                          <a:ea typeface="微软雅黑" panose="020B0503020204020204" charset="-122"/>
                        </a:rPr>
                        <a:t>Supported only in neutral wire mode</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sz="2000" u="none" strike="noStrike" dirty="0">
                          <a:solidFill>
                            <a:schemeClr val="tx1"/>
                          </a:solidFill>
                          <a:effectLst/>
                        </a:rPr>
                        <a:t>Brightness Adjustment</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7157" marR="7157" marT="715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2000" u="none" strike="noStrike" dirty="0">
                          <a:solidFill>
                            <a:schemeClr val="tx1"/>
                          </a:solidFill>
                          <a:effectLst/>
                        </a:rPr>
                        <a:t>Does not support color temperature and RGB value adjustment</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sz="2000" u="none" strike="noStrike" dirty="0">
                          <a:solidFill>
                            <a:schemeClr val="tx1"/>
                          </a:solidFill>
                          <a:effectLst/>
                        </a:rPr>
                        <a:t>Wireless Switch</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7157" marR="7157" marT="715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2000" u="none" strike="noStrike" dirty="0">
                          <a:solidFill>
                            <a:schemeClr val="tx1"/>
                          </a:solidFill>
                          <a:effectLst/>
                        </a:rPr>
                        <a:t>Only supports rapid single click</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sz="2000" u="none" strike="noStrike" dirty="0">
                          <a:solidFill>
                            <a:schemeClr val="tx1"/>
                          </a:solidFill>
                          <a:effectLst/>
                        </a:rPr>
                        <a:t>Routing Function</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7157" marR="7157" marT="715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sz="2000" u="none" strike="noStrike" dirty="0">
                          <a:solidFill>
                            <a:schemeClr val="tx1"/>
                          </a:solidFill>
                          <a:effectLst/>
                        </a:rPr>
                        <a:t>Only supported in neutral wire mode</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lstStyle/>
                    <a:p>
                      <a:pPr algn="l" fontAlgn="ctr"/>
                      <a:r>
                        <a:rPr lang="en-US" sz="2000" u="none" strike="noStrike" dirty="0">
                          <a:solidFill>
                            <a:schemeClr val="tx1"/>
                          </a:solidFill>
                          <a:effectLst/>
                        </a:rPr>
                        <a:t>Status Reporting</a:t>
                      </a:r>
                      <a:endParaRPr 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7157" marR="7157" marT="715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fontAlgn="ctr"/>
                      <a:r>
                        <a:rPr lang="en-US" altLang="zh-CN" sz="2000" u="none" strike="noStrike" dirty="0">
                          <a:solidFill>
                            <a:schemeClr val="tx1"/>
                          </a:solidFill>
                          <a:effectLst/>
                        </a:rPr>
                        <a:t>on/off, level control, wireless switch single-click events, vendor info.</a:t>
                      </a:r>
                      <a:endParaRPr lang="zh-CN" altLang="en-US" sz="2000" b="0" i="0" u="none" strike="noStrike" dirty="0">
                        <a:solidFill>
                          <a:schemeClr val="tx1"/>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7098">
                <a:tc vMerge="1">
                  <a:tcPr>
                    <a:lnL>
                      <a:noFill/>
                    </a:lnL>
                    <a:lnR>
                      <a:noFill/>
                    </a:lnR>
                  </a:tcPr>
                </a:tc>
                <a:tc>
                  <a:txBody>
                    <a:bodyPr/>
                    <a:lstStyle/>
                    <a:p>
                      <a:pPr marL="12700" indent="0" algn="l" fontAlgn="ctr"/>
                      <a:r>
                        <a:rPr lang="en-US" altLang="zh-CN" sz="2000" b="0" i="0" dirty="0">
                          <a:solidFill>
                            <a:schemeClr val="tx1"/>
                          </a:solidFill>
                          <a:latin typeface="微软雅黑" panose="020B0503020204020204" charset="-122"/>
                          <a:ea typeface="微软雅黑" panose="020B0503020204020204" charset="-122"/>
                        </a:rPr>
                        <a:t>Find Device</a:t>
                      </a:r>
                      <a:endParaRPr lang="zh-CN" altLang="en-US"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 indent="0" algn="l" fontAlgn="ctr"/>
                      <a:r>
                        <a:rPr lang="en-US" altLang="zh-CN" sz="2000" b="0" i="0" dirty="0">
                          <a:solidFill>
                            <a:schemeClr val="tx1"/>
                          </a:solidFill>
                          <a:latin typeface="微软雅黑" panose="020B0503020204020204" charset="-122"/>
                          <a:ea typeface="微软雅黑" panose="020B0503020204020204" charset="-122"/>
                        </a:rPr>
                        <a:t>In-app device location search; device provides feedback to indicate its location (sound, light, vibration)</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文本框 3"/>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r>
              <a:rPr lang="en-US" altLang="zh-CN" dirty="0">
                <a:latin typeface="Calibri" panose="020F0502020204030204" pitchFamily="34" charset="0"/>
                <a:ea typeface="微软雅黑" panose="020B0503020204020204" charset="-122"/>
                <a:cs typeface="Calibri" panose="020F0502020204030204" pitchFamily="34" charset="0"/>
              </a:rPr>
              <a:t>Matter Standard Functions</a:t>
            </a:r>
            <a:endParaRPr lang="en-US" altLang="zh-CN" dirty="0">
              <a:latin typeface="Calibri" panose="020F0502020204030204" pitchFamily="34" charset="0"/>
              <a:ea typeface="微软雅黑" panose="020B0503020204020204" charset="-122"/>
              <a:cs typeface="Calibri" panose="020F0502020204030204" pitchFamily="34" charset="0"/>
            </a:endParaRPr>
          </a:p>
        </p:txBody>
      </p:sp>
      <p:sp>
        <p:nvSpPr>
          <p:cNvPr id="3" name="Title 6"/>
          <p:cNvSpPr txBox="1"/>
          <p:nvPr>
            <p:custDataLst>
              <p:tags r:id="rId1"/>
            </p:custDataLst>
          </p:nvPr>
        </p:nvSpPr>
        <p:spPr>
          <a:xfrm>
            <a:off x="620606" y="1569512"/>
            <a:ext cx="23142787" cy="589072"/>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50000"/>
              </a:lnSpc>
            </a:pPr>
            <a:r>
              <a:rPr lang="en-US" altLang="zh-CN" sz="2400" dirty="0"/>
              <a:t>Currently, all new Matter devices only support standard functions at launch, with other proprietary functions added in later updates.</a:t>
            </a:r>
            <a:endParaRPr lang="en-US" altLang="zh-C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err="1">
                <a:latin typeface="Calibri" panose="020F0502020204030204" pitchFamily="34" charset="0"/>
                <a:ea typeface="微软雅黑" panose="020B0503020204020204" charset="-122"/>
                <a:cs typeface="Calibri" panose="020F0502020204030204" pitchFamily="34" charset="0"/>
              </a:rPr>
              <a:t>Aqara</a:t>
            </a:r>
            <a:r>
              <a:rPr lang="en-US" altLang="zh-CN" sz="4800" b="1" dirty="0">
                <a:latin typeface="Calibri" panose="020F0502020204030204" pitchFamily="34" charset="0"/>
                <a:ea typeface="微软雅黑" panose="020B0503020204020204" charset="-122"/>
                <a:cs typeface="Calibri" panose="020F0502020204030204" pitchFamily="34" charset="0"/>
              </a:rPr>
              <a:t> Exclusive Functions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
        <p:nvSpPr>
          <p:cNvPr id="7" name="Title 6"/>
          <p:cNvSpPr txBox="1"/>
          <p:nvPr>
            <p:custDataLst>
              <p:tags r:id="rId1"/>
            </p:custDataLst>
          </p:nvPr>
        </p:nvSpPr>
        <p:spPr>
          <a:xfrm>
            <a:off x="620606" y="1569512"/>
            <a:ext cx="23142787" cy="589072"/>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50000"/>
              </a:lnSpc>
            </a:pPr>
            <a:r>
              <a:rPr lang="en-US" altLang="zh-CN" sz="2400" dirty="0"/>
              <a:t>Currently, all new Matter devices only support standard functions at launch, with other proprietary functions added in later updates.</a:t>
            </a:r>
            <a:endParaRPr lang="en-US" altLang="zh-CN" sz="2400" dirty="0"/>
          </a:p>
        </p:txBody>
      </p:sp>
      <p:graphicFrame>
        <p:nvGraphicFramePr>
          <p:cNvPr id="3" name="表格 2"/>
          <p:cNvGraphicFramePr>
            <a:graphicFrameLocks noGrp="1"/>
          </p:cNvGraphicFramePr>
          <p:nvPr/>
        </p:nvGraphicFramePr>
        <p:xfrm>
          <a:off x="810577" y="2839156"/>
          <a:ext cx="23150830" cy="8900160"/>
        </p:xfrm>
        <a:graphic>
          <a:graphicData uri="http://schemas.openxmlformats.org/drawingml/2006/table">
            <a:tbl>
              <a:tblPr>
                <a:tableStyleId>{8FD4443E-F989-4FC4-A0C8-D5A2AF1F390B}</a:tableStyleId>
              </a:tblPr>
              <a:tblGrid>
                <a:gridCol w="2063115"/>
                <a:gridCol w="3961068"/>
                <a:gridCol w="2529461"/>
                <a:gridCol w="14596869"/>
              </a:tblGrid>
              <a:tr h="646986">
                <a:tc>
                  <a:txBody>
                    <a:bodyPr/>
                    <a:p>
                      <a:pPr algn="ctr" fontAlgn="ctr"/>
                      <a:r>
                        <a:rPr lang="en-US" sz="2400" b="1" i="0" u="none" strike="noStrike" dirty="0">
                          <a:solidFill>
                            <a:srgbClr val="000000"/>
                          </a:solidFill>
                          <a:effectLst/>
                          <a:latin typeface="+mn-lt"/>
                          <a:ea typeface="等线" panose="02010600030101010101" pitchFamily="2" charset="-122"/>
                        </a:rPr>
                        <a:t>Feature Module</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ctr" fontAlgn="ctr"/>
                      <a:r>
                        <a:rPr lang="en-US" sz="2400" b="1" i="0" u="none" strike="noStrike" dirty="0">
                          <a:solidFill>
                            <a:srgbClr val="000000"/>
                          </a:solidFill>
                          <a:effectLst/>
                          <a:latin typeface="+mn-lt"/>
                          <a:ea typeface="等线" panose="02010600030101010101" pitchFamily="2" charset="-122"/>
                        </a:rPr>
                        <a:t>Feature Item</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ctr" fontAlgn="ctr"/>
                      <a:r>
                        <a:rPr lang="en-US" sz="2400" b="1" i="0" u="none" strike="noStrike" dirty="0">
                          <a:solidFill>
                            <a:srgbClr val="000000"/>
                          </a:solidFill>
                          <a:effectLst/>
                          <a:latin typeface="+mn-lt"/>
                          <a:ea typeface="等线" panose="02010600030101010101" pitchFamily="2" charset="-122"/>
                        </a:rPr>
                        <a:t>Matter Feature Description</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ctr" fontAlgn="ctr"/>
                      <a:r>
                        <a:rPr lang="en-US" sz="2400" b="1" i="0" u="none" strike="noStrike" dirty="0">
                          <a:solidFill>
                            <a:srgbClr val="000000"/>
                          </a:solidFill>
                          <a:effectLst/>
                          <a:latin typeface="+mn-lt"/>
                          <a:ea typeface="等线" panose="02010600030101010101" pitchFamily="2" charset="-122"/>
                        </a:rPr>
                        <a:t>Remarks</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rowSpan="6">
                  <a:txBody>
                    <a:bodyPr/>
                    <a:p>
                      <a:pPr algn="ctr" fontAlgn="ctr"/>
                      <a:r>
                        <a:rPr lang="en-US" altLang="zh-CN" sz="2000" b="0" i="0" u="none" strike="noStrike" dirty="0">
                          <a:solidFill>
                            <a:schemeClr val="tx1"/>
                          </a:solidFill>
                          <a:effectLst/>
                          <a:latin typeface="+mn-lt"/>
                          <a:ea typeface="等线" panose="02010600030101010101" pitchFamily="2" charset="-122"/>
                        </a:rPr>
                        <a:t>Matter Standard Functions</a:t>
                      </a:r>
                      <a:endParaRPr lang="en-US" altLang="zh-CN" sz="2000" b="0" i="0" u="none" strike="noStrike" dirty="0">
                        <a:solidFill>
                          <a:schemeClr val="tx1"/>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altLang="zh-CN" sz="2400" dirty="0">
                          <a:solidFill>
                            <a:schemeClr val="tx1"/>
                          </a:solidFill>
                          <a:sym typeface="+mn-ea"/>
                        </a:rPr>
                        <a:t>Front and rear edge manual switching in single and neutral wire mode</a:t>
                      </a:r>
                      <a:endParaRPr lang="en-US" altLang="zh-CN" sz="2400" b="0" i="0" u="none" strike="noStrike" dirty="0">
                        <a:solidFill>
                          <a:schemeClr val="tx1"/>
                        </a:solidFill>
                        <a:effectLst/>
                        <a:latin typeface="+mn-lt"/>
                        <a:ea typeface="等线" panose="02010600030101010101" pitchFamily="2" charset="-122"/>
                        <a:sym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p>
                      <a:pPr marL="12700" indent="0" algn="ctr" fontAlgn="ctr"/>
                      <a:r>
                        <a:rPr lang="en-US" altLang="zh-CN" sz="2000" b="0" i="0" dirty="0">
                          <a:solidFill>
                            <a:schemeClr val="tx1"/>
                          </a:solidFill>
                          <a:latin typeface="微软雅黑" panose="020B0503020204020204" charset="-122"/>
                          <a:ea typeface="微软雅黑" panose="020B0503020204020204" charset="-122"/>
                        </a:rPr>
                        <a:t>supported</a:t>
                      </a:r>
                      <a:endParaRPr lang="en-US" altLang="zh-CN" sz="2000" b="0" i="0" dirty="0">
                        <a:solidFill>
                          <a:schemeClr val="tx1"/>
                        </a:solidFill>
                        <a:latin typeface="微软雅黑" panose="020B0503020204020204" charset="-122"/>
                        <a:ea typeface="微软雅黑" panose="020B050302020402020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sz="2400" u="none" strike="noStrike" dirty="0">
                          <a:effectLst/>
                          <a:latin typeface="+mn-lt"/>
                        </a:rPr>
                        <a:t>Local function</a:t>
                      </a:r>
                      <a:endParaRPr lang="en-US" sz="2400" u="none" strike="noStrike" dirty="0">
                        <a:effectLst/>
                        <a:latin typeface="+mn-lt"/>
                      </a:endParaRPr>
                    </a:p>
                    <a:p>
                      <a:pPr algn="l" fontAlgn="ctr"/>
                      <a:r>
                        <a:rPr lang="en-US" altLang="zh-CN" sz="2400" b="0" i="0" u="none" strike="noStrike" dirty="0">
                          <a:solidFill>
                            <a:srgbClr val="000000"/>
                          </a:solidFill>
                          <a:effectLst/>
                          <a:latin typeface="+mn-lt"/>
                          <a:ea typeface="等线" panose="02010600030101010101" pitchFamily="2" charset="-122"/>
                        </a:rPr>
                        <a:t>Interactive mode: Click 5 times to enter the phase selection mode. After entering this mode, the yellow light flashes three times slowly. Red means the current mode is the front phase. Click toggle. Green means the current mode is the back phase. Long press to save and exit. It will automatically exit after timeout. The timeout period is 1 minute.</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p>
                      <a:pPr algn="l" fontAlgn="ctr"/>
                      <a:r>
                        <a:rPr lang="en-US" sz="2400" dirty="0">
                          <a:solidFill>
                            <a:schemeClr val="tx1"/>
                          </a:solidFill>
                          <a:effectLst/>
                          <a:sym typeface="+mn-ea"/>
                        </a:rPr>
                        <a:t>minimum brightness settings</a:t>
                      </a:r>
                      <a:endParaRPr lang="en-US" sz="2400" b="0" i="0" u="none" strike="noStrike" dirty="0">
                        <a:solidFill>
                          <a:schemeClr val="tx1"/>
                        </a:solidFill>
                        <a:effectLst/>
                        <a:latin typeface="+mn-lt"/>
                        <a:ea typeface="等线" panose="02010600030101010101" pitchFamily="2" charset="-122"/>
                        <a:sym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sz="2400" dirty="0">
                          <a:effectLst/>
                          <a:sym typeface="+mn-ea"/>
                        </a:rPr>
                        <a:t>Local function</a:t>
                      </a:r>
                      <a:endParaRPr lang="en-US" altLang="zh-CN" sz="2400" b="0" i="0" u="none" strike="noStrike" dirty="0">
                        <a:solidFill>
                          <a:srgbClr val="000000"/>
                        </a:solidFill>
                        <a:effectLst/>
                        <a:latin typeface="+mn-lt"/>
                        <a:ea typeface="等线" panose="02010600030101010101" pitchFamily="2" charset="-122"/>
                      </a:endParaRPr>
                    </a:p>
                    <a:p>
                      <a:pPr algn="l" fontAlgn="ctr"/>
                      <a:r>
                        <a:rPr lang="en-US" altLang="zh-CN" sz="2400" b="0" i="0" u="none" strike="noStrike" dirty="0">
                          <a:solidFill>
                            <a:srgbClr val="000000"/>
                          </a:solidFill>
                          <a:effectLst/>
                          <a:latin typeface="+mn-lt"/>
                          <a:ea typeface="等线" panose="02010600030101010101" pitchFamily="2" charset="-122"/>
                        </a:rPr>
                        <a:t>Interaction mode: Double-click the switch button within 3 seconds to enter the lowest brightness configuration mode. After adjusting the button to reach the desired brightness, click to save the setting. The setting success indicator flashes green twice slowly.</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lnL>
                      <a:noFill/>
                    </a:lnL>
                    <a:lnR>
                      <a:noFill/>
                    </a:lnR>
                  </a:tcPr>
                </a:tc>
                <a:tc>
                  <a:txBody>
                    <a:bodyPr/>
                    <a:p>
                      <a:pPr algn="l" fontAlgn="ctr"/>
                      <a:r>
                        <a:rPr lang="en-US" altLang="zh-CN" sz="2400" dirty="0">
                          <a:solidFill>
                            <a:schemeClr val="tx1"/>
                          </a:solidFill>
                          <a:effectLst/>
                          <a:ea typeface="等线" panose="02010600030101010101" pitchFamily="2" charset="-122"/>
                          <a:sym typeface="+mn-ea"/>
                        </a:rPr>
                        <a:t>Light switch t</a:t>
                      </a:r>
                      <a:r>
                        <a:rPr lang="en-US" sz="2400" dirty="0">
                          <a:solidFill>
                            <a:schemeClr val="tx1"/>
                          </a:solidFill>
                          <a:effectLst/>
                          <a:sym typeface="+mn-ea"/>
                        </a:rPr>
                        <a:t>ransition</a:t>
                      </a:r>
                      <a:r>
                        <a:rPr lang="en-US" altLang="zh-CN" sz="2400" dirty="0">
                          <a:solidFill>
                            <a:schemeClr val="tx1"/>
                          </a:solidFill>
                          <a:effectLst/>
                          <a:ea typeface="等线" panose="02010600030101010101" pitchFamily="2" charset="-122"/>
                          <a:sym typeface="+mn-ea"/>
                        </a:rPr>
                        <a:t> time</a:t>
                      </a:r>
                      <a:endParaRPr lang="en-US" altLang="zh-CN" sz="2400" b="0" i="0" u="none" strike="noStrike" dirty="0">
                        <a:solidFill>
                          <a:schemeClr val="tx1"/>
                        </a:solidFill>
                        <a:effectLst/>
                        <a:latin typeface="+mn-lt"/>
                        <a:ea typeface="等线" panose="02010600030101010101" pitchFamily="2" charset="-122"/>
                        <a:sym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altLang="zh-CN" sz="2400" b="0" i="0" u="none" strike="noStrike" dirty="0">
                          <a:solidFill>
                            <a:srgbClr val="000000"/>
                          </a:solidFill>
                          <a:effectLst/>
                          <a:latin typeface="+mn-lt"/>
                          <a:ea typeface="等线" panose="02010600030101010101" pitchFamily="2" charset="-122"/>
                        </a:rPr>
                        <a:t>Functional requirements: The transition time for turning on/off the light can be configured</a:t>
                      </a:r>
                      <a:endParaRPr lang="en-US" altLang="zh-CN" sz="2400" b="0" i="0" u="none" strike="noStrike" dirty="0">
                        <a:solidFill>
                          <a:srgbClr val="000000"/>
                        </a:solidFill>
                        <a:effectLst/>
                        <a:latin typeface="+mn-lt"/>
                        <a:ea typeface="等线" panose="02010600030101010101" pitchFamily="2" charset="-122"/>
                      </a:endParaRPr>
                    </a:p>
                    <a:p>
                      <a:pPr algn="l" fontAlgn="ctr"/>
                      <a:r>
                        <a:rPr lang="en-US" altLang="zh-CN" sz="2400" b="0" i="0" u="none" strike="noStrike" dirty="0">
                          <a:solidFill>
                            <a:srgbClr val="000000"/>
                          </a:solidFill>
                          <a:effectLst/>
                          <a:latin typeface="+mn-lt"/>
                          <a:ea typeface="等线" panose="02010600030101010101" pitchFamily="2" charset="-122"/>
                        </a:rPr>
                        <a:t>Default state: The default time for turning on/off the light is 500ms;</a:t>
                      </a:r>
                      <a:endParaRPr lang="en-US" altLang="zh-CN" sz="2400" b="0" i="0" u="none" strike="noStrike" dirty="0">
                        <a:solidFill>
                          <a:srgbClr val="000000"/>
                        </a:solidFill>
                        <a:effectLst/>
                        <a:latin typeface="+mn-lt"/>
                        <a:ea typeface="等线" panose="02010600030101010101" pitchFamily="2" charset="-122"/>
                      </a:endParaRPr>
                    </a:p>
                    <a:p>
                      <a:pPr algn="l" fontAlgn="ctr"/>
                      <a:r>
                        <a:rPr lang="en-US" altLang="zh-CN" sz="2400" b="0" i="0" u="none" strike="noStrike" dirty="0">
                          <a:solidFill>
                            <a:srgbClr val="000000"/>
                          </a:solidFill>
                          <a:effectLst/>
                          <a:latin typeface="+mn-lt"/>
                          <a:ea typeface="等线" panose="02010600030101010101" pitchFamily="2" charset="-122"/>
                        </a:rPr>
                        <a:t>Configurable range: 0-10.5s</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7098">
                <a:tc vMerge="1">
                  <a:tcPr>
                    <a:lnL>
                      <a:noFill/>
                    </a:lnL>
                    <a:lnR>
                      <a:noFill/>
                    </a:lnR>
                  </a:tcPr>
                </a:tc>
                <a:tc>
                  <a:txBody>
                    <a:bodyPr/>
                    <a:p>
                      <a:pPr algn="l" fontAlgn="ctr"/>
                      <a:r>
                        <a:rPr lang="en-US" sz="2400" u="none" strike="noStrike" dirty="0">
                          <a:solidFill>
                            <a:schemeClr val="tx1"/>
                          </a:solidFill>
                          <a:effectLst/>
                          <a:latin typeface="+mn-lt"/>
                        </a:rPr>
                        <a:t>Power off memory</a:t>
                      </a:r>
                      <a:endParaRPr lang="en-US" sz="2400" b="0" i="0" u="none" strike="noStrike" dirty="0">
                        <a:solidFill>
                          <a:schemeClr val="tx1"/>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altLang="zh-CN" sz="2400" b="0" i="0" u="none" strike="noStrike" dirty="0">
                          <a:solidFill>
                            <a:srgbClr val="000000"/>
                          </a:solidFill>
                          <a:effectLst/>
                          <a:latin typeface="+mn-lt"/>
                          <a:ea typeface="等线" panose="02010600030101010101" pitchFamily="2" charset="-122"/>
                        </a:rPr>
                        <a:t>Aqara Home is supported, but third-party ecosystems are not supported yet</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a:tc>
                <a:tc>
                  <a:txBody>
                    <a:bodyPr/>
                    <a:p>
                      <a:pPr algn="l" fontAlgn="ctr"/>
                      <a:r>
                        <a:rPr lang="en-US" sz="2400" u="none" strike="noStrike" dirty="0">
                          <a:solidFill>
                            <a:schemeClr val="tx1"/>
                          </a:solidFill>
                          <a:effectLst/>
                          <a:latin typeface="+mn-lt"/>
                        </a:rPr>
                        <a:t>Overcurrent, overheat protection</a:t>
                      </a:r>
                      <a:endParaRPr lang="en-US" sz="2400" b="0" i="0" u="none" strike="noStrike" dirty="0">
                        <a:solidFill>
                          <a:schemeClr val="tx1"/>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altLang="zh-CN" sz="2400" b="0" i="0" u="none" strike="noStrike" dirty="0">
                          <a:solidFill>
                            <a:srgbClr val="000000"/>
                          </a:solidFill>
                          <a:effectLst/>
                          <a:latin typeface="+mn-lt"/>
                          <a:ea typeface="等线" panose="02010600030101010101" pitchFamily="2" charset="-122"/>
                        </a:rPr>
                        <a:t>Aqara Home is supported, but third-party ecosystems are not supported yet</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621">
                <a:tc vMerge="1">
                  <a:tcPr marL="1920" marR="1920" marT="1920"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p>
                      <a:pPr algn="l" fontAlgn="ctr"/>
                      <a:r>
                        <a:rPr lang="en-US" sz="2400" dirty="0">
                          <a:solidFill>
                            <a:schemeClr val="tx1"/>
                          </a:solidFill>
                          <a:effectLst/>
                          <a:sym typeface="+mn-ea"/>
                        </a:rPr>
                        <a:t>Quiet Mode Scene</a:t>
                      </a:r>
                      <a:endParaRPr lang="en-US" altLang="zh-CN" sz="2400" b="0" i="0" u="none" strike="noStrike" dirty="0">
                        <a:solidFill>
                          <a:schemeClr val="tx1"/>
                        </a:solidFill>
                        <a:effectLst/>
                        <a:latin typeface="+mn-lt"/>
                        <a:ea typeface="等线" panose="02010600030101010101" pitchFamily="2" charset="-122"/>
                        <a:sym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3017" marR="13017" marT="13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p>
                      <a:pPr algn="l" fontAlgn="ctr"/>
                      <a:r>
                        <a:rPr lang="en-US" altLang="zh-CN" sz="2400" b="0" i="0" u="none" strike="noStrike">
                          <a:solidFill>
                            <a:srgbClr val="000000"/>
                          </a:solidFill>
                          <a:effectLst/>
                          <a:latin typeface="+mn-lt"/>
                          <a:ea typeface="等线" panose="02010600030101010101" pitchFamily="2" charset="-122"/>
                        </a:rPr>
                        <a:t>Aqara Home is supported, but third-party ecosystems are not supported yet</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Zigbee Full Functions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graphicFrame>
        <p:nvGraphicFramePr>
          <p:cNvPr id="5" name="表格 4"/>
          <p:cNvGraphicFramePr>
            <a:graphicFrameLocks noGrp="1"/>
          </p:cNvGraphicFramePr>
          <p:nvPr/>
        </p:nvGraphicFramePr>
        <p:xfrm>
          <a:off x="671513" y="2467701"/>
          <a:ext cx="23150512" cy="9581577"/>
        </p:xfrm>
        <a:graphic>
          <a:graphicData uri="http://schemas.openxmlformats.org/drawingml/2006/table">
            <a:tbl>
              <a:tblPr>
                <a:tableStyleId>{5C22544A-7EE6-4342-B048-85BDC9FD1C3A}</a:tableStyleId>
              </a:tblPr>
              <a:tblGrid>
                <a:gridCol w="3790098"/>
                <a:gridCol w="13540422"/>
                <a:gridCol w="2909996"/>
                <a:gridCol w="2909996"/>
              </a:tblGrid>
              <a:tr h="647830">
                <a:tc>
                  <a:txBody>
                    <a:bodyPr/>
                    <a:lstStyle/>
                    <a:p>
                      <a:pPr algn="ctr" fontAlgn="ctr"/>
                      <a:r>
                        <a:rPr lang="en-US" sz="2400" b="1" u="none" strike="noStrike" dirty="0">
                          <a:effectLst/>
                        </a:rPr>
                        <a:t>Feature Module</a:t>
                      </a:r>
                      <a:endParaRPr lang="en-US" sz="2400" b="1"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b="1" u="none" strike="noStrike" dirty="0">
                          <a:effectLst/>
                        </a:rPr>
                        <a:t>Feature Description</a:t>
                      </a:r>
                      <a:endParaRPr lang="en-US" sz="2400" b="1"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2400" b="1" u="none" strike="noStrike" dirty="0">
                          <a:effectLst/>
                        </a:rPr>
                        <a:t>No Neutral Mode</a:t>
                      </a:r>
                      <a:endParaRPr lang="en-US" sz="2400" b="1"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828800" rtl="0" eaLnBrk="1" fontAlgn="ctr" latinLnBrk="0" hangingPunct="1">
                        <a:lnSpc>
                          <a:spcPct val="100000"/>
                        </a:lnSpc>
                        <a:spcBef>
                          <a:spcPts val="0"/>
                        </a:spcBef>
                        <a:spcAft>
                          <a:spcPts val="0"/>
                        </a:spcAft>
                        <a:buClrTx/>
                        <a:buSzTx/>
                        <a:buFontTx/>
                        <a:buNone/>
                        <a:defRPr/>
                      </a:pPr>
                      <a:r>
                        <a:rPr lang="en-US" altLang="zh-CN" sz="2400" b="1" u="none" strike="noStrike" dirty="0">
                          <a:effectLst/>
                        </a:rPr>
                        <a:t>Neutral Mode</a:t>
                      </a:r>
                      <a:endParaRPr lang="en-US" altLang="zh-CN" sz="2400" b="1"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3086">
                <a:tc>
                  <a:txBody>
                    <a:bodyPr/>
                    <a:lstStyle/>
                    <a:p>
                      <a:pPr algn="l" fontAlgn="ctr"/>
                      <a:r>
                        <a:rPr lang="en-US" sz="2400" b="0" u="none" strike="noStrike" dirty="0">
                          <a:effectLst/>
                        </a:rPr>
                        <a:t>Binding</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err="1">
                          <a:effectLst/>
                        </a:rPr>
                        <a:t>Magicpair</a:t>
                      </a:r>
                      <a:r>
                        <a:rPr lang="en-US" sz="2400" u="none" strike="noStrike" dirty="0">
                          <a:effectLst/>
                        </a:rPr>
                        <a:t> binding method</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0" lvl="0" indent="0" algn="ctr" defTabSz="1828800" rtl="0" eaLnBrk="1" fontAlgn="ctr"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Supported</a:t>
                      </a:r>
                      <a:endPar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11">
                  <a:txBody>
                    <a:bodyPr/>
                    <a:lstStyle/>
                    <a:p>
                      <a:pPr marL="0" marR="0" lvl="0" indent="0" algn="ctr" defTabSz="1828800" rtl="0" eaLnBrk="1" fontAlgn="ctr"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Supported</a:t>
                      </a:r>
                      <a:endPar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19351">
                <a:tc>
                  <a:txBody>
                    <a:bodyPr/>
                    <a:lstStyle/>
                    <a:p>
                      <a:pPr algn="l" fontAlgn="ctr"/>
                      <a:r>
                        <a:rPr lang="en-US" sz="2400" b="0" u="none" strike="noStrike" dirty="0">
                          <a:effectLst/>
                        </a:rPr>
                        <a:t>OTA</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The hub retrieves the version number; if a higher version is available, it downloads, verifies, and successfully updates to the new version.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797">
                <a:tc>
                  <a:txBody>
                    <a:bodyPr/>
                    <a:lstStyle/>
                    <a:p>
                      <a:pPr algn="l" fontAlgn="ctr"/>
                      <a:r>
                        <a:rPr lang="en-US" sz="2400" b="0" u="none" strike="noStrike" dirty="0">
                          <a:effectLst/>
                        </a:rPr>
                        <a:t>On/Off</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Tool for switching lights on/off</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75138">
                <a:tc>
                  <a:txBody>
                    <a:bodyPr/>
                    <a:lstStyle/>
                    <a:p>
                      <a:pPr algn="l" fontAlgn="ctr"/>
                      <a:r>
                        <a:rPr lang="en-US" sz="2400" b="0" u="none" strike="noStrike" dirty="0">
                          <a:effectLst/>
                        </a:rPr>
                        <a:t>Rapid Single Click Mode</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Switches between single-click/multi-function modes (single-click, double-click, long press, rotation)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14235">
                <a:tc>
                  <a:txBody>
                    <a:bodyPr/>
                    <a:lstStyle/>
                    <a:p>
                      <a:pPr algn="l" fontAlgn="ctr"/>
                      <a:r>
                        <a:rPr lang="en-US" sz="2400" b="0" u="none" strike="noStrike" dirty="0">
                          <a:effectLst/>
                        </a:rPr>
                        <a:t>Power Measurement</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Measures and monitors power consumption and power fluctuations</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2400" u="none" strike="noStrike" dirty="0">
                          <a:effectLst/>
                        </a:rPr>
                        <a:t>Not Supported</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797">
                <a:tc>
                  <a:txBody>
                    <a:bodyPr/>
                    <a:lstStyle/>
                    <a:p>
                      <a:pPr algn="l" fontAlgn="ctr"/>
                      <a:r>
                        <a:rPr lang="en-US" sz="2400" b="0" u="none" strike="noStrike" dirty="0">
                          <a:effectLst/>
                        </a:rPr>
                        <a:t>Brightness Adjustment</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Adjusts brightness through rotary dimming</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6">
                  <a:txBody>
                    <a:bodyPr/>
                    <a:lstStyle/>
                    <a:p>
                      <a:pPr marL="0" marR="0" lvl="0" indent="0" algn="ctr" defTabSz="1828800" rtl="0" eaLnBrk="1" fontAlgn="ctr"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rPr>
                        <a:t>Supported</a:t>
                      </a:r>
                      <a:endParaRPr kumimoji="0" lang="en-US" altLang="zh-CN"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31672">
                <a:tc>
                  <a:txBody>
                    <a:bodyPr/>
                    <a:lstStyle/>
                    <a:p>
                      <a:pPr algn="l" fontAlgn="ctr"/>
                      <a:r>
                        <a:rPr lang="en-US" sz="2400" b="0" u="none" strike="noStrike" dirty="0">
                          <a:effectLst/>
                        </a:rPr>
                        <a:t>Routing Function (Device Relay)</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dirty="0"/>
                        <a:t>The neutral wire version supports relay and routing table functions, enhancing communication efficiency and expanding Thread coverage.</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349110">
                <a:tc>
                  <a:txBody>
                    <a:bodyPr/>
                    <a:lstStyle/>
                    <a:p>
                      <a:pPr algn="l" fontAlgn="ctr"/>
                      <a:r>
                        <a:rPr lang="en-US" sz="2400" b="0" u="none" strike="noStrike" dirty="0">
                          <a:effectLst/>
                        </a:rPr>
                        <a:t>On/Off Light Transition Time</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Function requirement: allows configuration of on/off transition time; </a:t>
                      </a:r>
                      <a:endParaRPr lang="en-US" sz="2400" u="none" strike="noStrike" dirty="0">
                        <a:effectLst/>
                      </a:endParaRPr>
                    </a:p>
                    <a:p>
                      <a:pPr algn="l" fontAlgn="ctr"/>
                      <a:r>
                        <a:rPr lang="en-US" sz="2400" u="none" strike="noStrike" dirty="0">
                          <a:effectLst/>
                        </a:rPr>
                        <a:t>Default setting: on/off transition time is 1.5s; </a:t>
                      </a:r>
                      <a:endParaRPr lang="en-US" sz="2400" u="none" strike="noStrike" dirty="0">
                        <a:effectLst/>
                      </a:endParaRPr>
                    </a:p>
                    <a:p>
                      <a:pPr algn="l" fontAlgn="ctr"/>
                      <a:r>
                        <a:rPr lang="en-US" sz="2400" u="none" strike="noStrike" dirty="0">
                          <a:effectLst/>
                        </a:rPr>
                        <a:t>Adjustable range: 0-10s</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797">
                <a:tc>
                  <a:txBody>
                    <a:bodyPr/>
                    <a:lstStyle/>
                    <a:p>
                      <a:pPr algn="l" fontAlgn="ctr"/>
                      <a:r>
                        <a:rPr lang="en-US" sz="2400" b="0" u="none" strike="noStrike" dirty="0">
                          <a:effectLst/>
                        </a:rPr>
                        <a:t>Automation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See automation details </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31672">
                <a:tc>
                  <a:txBody>
                    <a:bodyPr/>
                    <a:lstStyle/>
                    <a:p>
                      <a:pPr algn="l" fontAlgn="ctr"/>
                      <a:r>
                        <a:rPr lang="en-US" sz="2400" b="0" u="none" strike="noStrike" dirty="0">
                          <a:effectLst/>
                        </a:rPr>
                        <a:t>Status Reporting</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Reports statuses such as on, off, brightness level, single-click, double-click, long press, single click wireless switch, double click wireless switch, and long-press wireless switch events</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797">
                <a:tc>
                  <a:txBody>
                    <a:bodyPr/>
                    <a:lstStyle/>
                    <a:p>
                      <a:pPr algn="l" fontAlgn="ctr"/>
                      <a:r>
                        <a:rPr lang="en-US" altLang="zh-CN" sz="2400" b="0" dirty="0"/>
                        <a:t>Convert to</a:t>
                      </a:r>
                      <a:r>
                        <a:rPr lang="en-US" sz="2400" b="0" u="none" strike="noStrike" dirty="0">
                          <a:effectLst/>
                        </a:rPr>
                        <a:t> Wireless Switch</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rPr>
                        <a:t>Can be used as a wireless switch to control other devices</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Zigbee Full Functions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graphicFrame>
        <p:nvGraphicFramePr>
          <p:cNvPr id="5" name="表格 4"/>
          <p:cNvGraphicFramePr>
            <a:graphicFrameLocks noGrp="1"/>
          </p:cNvGraphicFramePr>
          <p:nvPr/>
        </p:nvGraphicFramePr>
        <p:xfrm>
          <a:off x="671513" y="2299987"/>
          <a:ext cx="23150512" cy="10114815"/>
        </p:xfrm>
        <a:graphic>
          <a:graphicData uri="http://schemas.openxmlformats.org/drawingml/2006/table">
            <a:tbl>
              <a:tblPr>
                <a:tableStyleId>{616DA210-FB5B-4158-B5E0-FEB733F419BA}</a:tableStyleId>
              </a:tblPr>
              <a:tblGrid>
                <a:gridCol w="3510090"/>
                <a:gridCol w="14181042"/>
                <a:gridCol w="2519265"/>
                <a:gridCol w="2940115"/>
              </a:tblGrid>
              <a:tr h="900826">
                <a:tc>
                  <a:txBody>
                    <a:bodyPr/>
                    <a:lstStyle/>
                    <a:p>
                      <a:pPr algn="ctr" fontAlgn="ctr"/>
                      <a:r>
                        <a:rPr lang="en-US" sz="2400" b="1" u="none" strike="noStrike" dirty="0">
                          <a:solidFill>
                            <a:schemeClr val="tx1"/>
                          </a:solidFill>
                          <a:effectLst/>
                        </a:rPr>
                        <a:t>Feature Module</a:t>
                      </a:r>
                      <a:endParaRPr lang="en-US" sz="2400" b="1" i="0" u="none" strike="noStrike" dirty="0">
                        <a:solidFill>
                          <a:schemeClr val="tx1"/>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2400" b="1" u="none" strike="noStrike" dirty="0">
                          <a:solidFill>
                            <a:schemeClr val="tx1"/>
                          </a:solidFill>
                          <a:effectLst/>
                        </a:rPr>
                        <a:t>Feature Description</a:t>
                      </a:r>
                      <a:endParaRPr lang="en-US" sz="2400" b="1" i="0" u="none" strike="noStrike" dirty="0">
                        <a:solidFill>
                          <a:schemeClr val="tx1"/>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2400" b="1" u="none" strike="noStrike" dirty="0">
                          <a:solidFill>
                            <a:schemeClr val="tx1"/>
                          </a:solidFill>
                          <a:effectLst/>
                        </a:rPr>
                        <a:t>No Neutral Mode</a:t>
                      </a:r>
                      <a:endParaRPr lang="en-US" sz="2400" b="1" i="0" u="none" strike="noStrike" dirty="0">
                        <a:solidFill>
                          <a:schemeClr val="tx1"/>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2400" b="1" u="none" strike="noStrike" dirty="0">
                          <a:solidFill>
                            <a:schemeClr val="tx1"/>
                          </a:solidFill>
                          <a:effectLst/>
                        </a:rPr>
                        <a:t>Neutral Mode</a:t>
                      </a:r>
                      <a:endParaRPr lang="en-US" sz="2400" b="1" i="0" u="none" strike="noStrike" dirty="0">
                        <a:solidFill>
                          <a:schemeClr val="tx1"/>
                        </a:solidFill>
                        <a:effectLst/>
                        <a:latin typeface="等线" panose="02010600030101010101" pitchFamily="2" charset="-122"/>
                        <a:ea typeface="等线" panose="02010600030101010101" pitchFamily="2" charset="-122"/>
                      </a:endParaRPr>
                    </a:p>
                  </a:txBody>
                  <a:tcPr marL="9525" marR="9525" marT="9525" marB="0" anchor="ctr"/>
                </a:tc>
              </a:tr>
              <a:tr h="1759969">
                <a:tc>
                  <a:txBody>
                    <a:bodyPr/>
                    <a:lstStyle/>
                    <a:p>
                      <a:pPr algn="l" fontAlgn="ctr"/>
                      <a:r>
                        <a:rPr lang="fr-FR" sz="2400" u="none" strike="noStrike" dirty="0">
                          <a:effectLst/>
                        </a:rPr>
                        <a:t>Supports Dimming Sequence/ Scene Mode (Dynamic Scenes)</a:t>
                      </a:r>
                      <a:endParaRPr lang="fr-FR"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sz="2400" u="none" strike="noStrike" dirty="0">
                          <a:effectLst/>
                        </a:rPr>
                        <a:t>Users can customize scenes by defining light sequences under scene mode, adjusting brightness, duration, and transition time for each step. </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rowSpan="6">
                  <a:txBody>
                    <a:bodyPr/>
                    <a:lstStyle/>
                    <a:p>
                      <a:pPr algn="ctr" fontAlgn="ctr"/>
                      <a:r>
                        <a:rPr lang="en-US" sz="2400" u="none" strike="noStrike" dirty="0">
                          <a:effectLst/>
                        </a:rPr>
                        <a:t>Supported</a:t>
                      </a:r>
                      <a:endParaRPr lang="en-US" sz="2400" u="none" strike="noStrike" dirty="0">
                        <a:effectLst/>
                      </a:endParaRPr>
                    </a:p>
                    <a:p>
                      <a:pPr algn="ctr" fontAlgn="ct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rowSpan="6">
                  <a:txBody>
                    <a:bodyPr/>
                    <a:lstStyle/>
                    <a:p>
                      <a:pPr algn="ctr" fontAlgn="ctr"/>
                      <a:r>
                        <a:rPr lang="en-US" sz="2400" u="none" strike="noStrike" dirty="0">
                          <a:effectLst/>
                        </a:rPr>
                        <a:t>Supported</a:t>
                      </a:r>
                      <a:endParaRPr lang="en-US" sz="2400" u="none" strike="noStrike" dirty="0">
                        <a:effectLst/>
                      </a:endParaRPr>
                    </a:p>
                  </a:txBody>
                  <a:tcPr marL="9525" marR="9525" marT="9525" marB="0" anchor="ctr"/>
                </a:tc>
              </a:tr>
              <a:tr h="1493658">
                <a:tc>
                  <a:txBody>
                    <a:bodyPr/>
                    <a:lstStyle/>
                    <a:p>
                      <a:pPr algn="l" fontAlgn="ctr">
                        <a:buClrTx/>
                        <a:buSzTx/>
                        <a:buFontTx/>
                      </a:pPr>
                      <a:r>
                        <a:rPr lang="en-US" altLang="zh-CN" sz="2400" b="0" i="0" u="none" strike="noStrike" dirty="0">
                          <a:effectLst/>
                        </a:rPr>
                        <a:t>Dimming step setting</a:t>
                      </a:r>
                      <a:endParaRPr lang="en-US" altLang="zh-CN" sz="2400" b="0" i="0" u="none" strike="noStrike" dirty="0">
                        <a:effectLst/>
                      </a:endParaRPr>
                    </a:p>
                  </a:txBody>
                  <a:tcPr marL="9525" marR="9525" marT="9525" marB="0" anchor="ctr"/>
                </a:tc>
                <a:tc>
                  <a:txBody>
                    <a:bodyPr/>
                    <a:lstStyle/>
                    <a:p>
                      <a:pPr algn="l" fontAlgn="ctr">
                        <a:buClrTx/>
                        <a:buSzTx/>
                        <a:buFontTx/>
                      </a:pPr>
                      <a:r>
                        <a:rPr lang="en-US" sz="2400" b="0" i="0" u="none" strike="noStrike" dirty="0">
                          <a:effectLst/>
                        </a:rPr>
                        <a:t>The dimming step length can be set by the App. The options are: 5%, 10%, 20%, 25%, and the default is 10%.</a:t>
                      </a:r>
                      <a:endParaRPr lang="en-US" sz="2400" b="0" i="0" u="none" strike="noStrike" dirty="0">
                        <a:effectLst/>
                      </a:endParaRPr>
                    </a:p>
                  </a:txBody>
                  <a:tcPr marL="9525" marR="9525" marT="9525" marB="0" anchor="ctr"/>
                </a:tc>
                <a:tc vMerge="1">
                  <a:tcPr marL="9525" marR="9525" marT="9525" marB="0" anchor="ctr"/>
                </a:tc>
                <a:tc vMerge="1">
                  <a:tcPr marL="9525" marR="9525" marT="9525" marB="0" anchor="ctr"/>
                </a:tc>
              </a:tr>
              <a:tr h="752618">
                <a:tc>
                  <a:txBody>
                    <a:bodyPr/>
                    <a:lstStyle/>
                    <a:p>
                      <a:pPr algn="l" fontAlgn="ctr"/>
                      <a:r>
                        <a:rPr lang="en-US" sz="2400" u="none" strike="noStrike" dirty="0">
                          <a:effectLst/>
                        </a:rPr>
                        <a:t>Quiet Mode Scene</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sz="2400" u="none" strike="noStrike" dirty="0">
                          <a:effectLst/>
                        </a:rPr>
                        <a:t>Moon Mode (1% brightness), Rest Mode (60% brightness), Bright Mode (100% brightness). These modes can be further customized in the app.</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vMerge="1">
                  <a:tcPr marL="9525" marR="9525" marT="9525" marB="0" anchor="ctr"/>
                </a:tc>
                <a:tc vMerge="1">
                  <a:tcPr marL="9525" marR="9525" marT="9525" marB="0" anchor="ctr"/>
                </a:tc>
              </a:tr>
              <a:tr h="1493658">
                <a:tc>
                  <a:txBody>
                    <a:bodyPr/>
                    <a:lstStyle/>
                    <a:p>
                      <a:pPr algn="l" fontAlgn="ctr"/>
                      <a:r>
                        <a:rPr lang="en-US" sz="2400" u="none" strike="noStrike">
                          <a:effectLst/>
                        </a:rPr>
                        <a:t>Set Minimum and Maximum Brightness</a:t>
                      </a:r>
                      <a:endParaRPr lang="en-US" sz="2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altLang="zh-CN" sz="2400" dirty="0"/>
                        <a:t>The minimum and maximum brightness can be set via the app and sent to the device. </a:t>
                      </a:r>
                      <a:endParaRPr lang="en-US" altLang="zh-CN" sz="2400" dirty="0"/>
                    </a:p>
                    <a:p>
                      <a:pPr algn="l" fontAlgn="ctr"/>
                      <a:r>
                        <a:rPr lang="en-US" altLang="zh-CN" sz="2400" dirty="0"/>
                        <a:t>Local adjustment supports minimum brightness setting to ensure compatibility with various brands of lighting and prevent flicker at low brightness (1-100%). </a:t>
                      </a:r>
                      <a:endParaRPr lang="en-US" altLang="zh-CN" sz="2400" dirty="0"/>
                    </a:p>
                    <a:p>
                      <a:pPr algn="l" fontAlgn="ctr"/>
                      <a:r>
                        <a:rPr lang="en-US" altLang="zh-CN" sz="2400" dirty="0"/>
                        <a:t>Local interaction method: Double-click, then rotate the dial within 3 seconds to enter minimum brightness configuration mode. Adjust the dial to the desired brightness and press once to save. The blue indicator light will flash slowly twice to confirm successful configuration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vMerge="1">
                  <a:tcPr marL="9525" marR="9525" marT="9525" marB="0" anchor="ctr"/>
                </a:tc>
                <a:tc vMerge="1">
                  <a:tcPr marL="9525" marR="9525" marT="9525" marB="0" anchor="ctr"/>
                </a:tc>
              </a:tr>
              <a:tr h="303250">
                <a:tc>
                  <a:txBody>
                    <a:bodyPr/>
                    <a:lstStyle/>
                    <a:p>
                      <a:pPr algn="l" fontAlgn="ctr"/>
                      <a:r>
                        <a:rPr lang="en-US" sz="2400" u="none" strike="noStrike">
                          <a:effectLst/>
                        </a:rPr>
                        <a:t>Batch Upgrade</a:t>
                      </a:r>
                      <a:endParaRPr lang="en-US" sz="2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sz="2400" u="none" strike="noStrike" dirty="0">
                          <a:effectLst/>
                        </a:rPr>
                        <a:t>General feature</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vMerge="1">
                  <a:tcPr marL="9525" marR="9525" marT="9525" marB="0" anchor="ctr"/>
                </a:tc>
                <a:tc vMerge="1">
                  <a:tcPr marL="9525" marR="9525" marT="9525" marB="0" anchor="ctr"/>
                </a:tc>
              </a:tr>
              <a:tr h="1123138">
                <a:tc>
                  <a:txBody>
                    <a:bodyPr/>
                    <a:lstStyle/>
                    <a:p>
                      <a:pPr algn="l" fontAlgn="ctr"/>
                      <a:r>
                        <a:rPr lang="en-US" sz="2400" u="none" strike="noStrike">
                          <a:effectLst/>
                        </a:rPr>
                        <a:t>Quick Multi-Control</a:t>
                      </a:r>
                      <a:endParaRPr lang="en-US" sz="2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altLang="zh-CN" sz="2400" dirty="0"/>
                        <a:t>Dial A can control the light connected to dial B, with indicator light and status synchronized. Currently, only 0 and 1 states are supported for switch types; additional resource values are needed."</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vMerge="1">
                  <a:tcPr marL="9525" marR="9525" marT="9525" marB="0" anchor="ctr"/>
                </a:tc>
                <a:tc vMerge="1">
                  <a:tcPr marL="9525" marR="9525" marT="9525" marB="0" anchor="ctr"/>
                </a:tc>
              </a:tr>
              <a:tr h="752618">
                <a:tc>
                  <a:txBody>
                    <a:bodyPr/>
                    <a:lstStyle/>
                    <a:p>
                      <a:pPr algn="l" fontAlgn="ctr"/>
                      <a:r>
                        <a:rPr lang="en-US" sz="2400" u="none" strike="noStrike" dirty="0">
                          <a:effectLst/>
                        </a:rPr>
                        <a:t>Overcurrent and Overload Protection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en-US" sz="2400" u="none" strike="noStrike" dirty="0">
                          <a:effectLst/>
                        </a:rPr>
                        <a:t>When the internal temperature or power exceeds the safe threshold, the device immediately powers off for protection.</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2400" u="none" strike="noStrike" dirty="0">
                          <a:effectLst/>
                        </a:rPr>
                        <a:t>Overload is not supported </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2400" u="none" strike="noStrike" dirty="0">
                          <a:effectLst/>
                        </a:rPr>
                        <a:t>Supported</a:t>
                      </a:r>
                      <a:endParaRPr lang="en-US" sz="2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671513" y="1996384"/>
          <a:ext cx="23150511" cy="10717133"/>
        </p:xfrm>
        <a:graphic>
          <a:graphicData uri="http://schemas.openxmlformats.org/drawingml/2006/table">
            <a:tbl>
              <a:tblPr>
                <a:tableStyleId>{8FD4443E-F989-4FC4-A0C8-D5A2AF1F390B}</a:tableStyleId>
              </a:tblPr>
              <a:tblGrid>
                <a:gridCol w="7846200"/>
                <a:gridCol w="9522637"/>
                <a:gridCol w="3238500"/>
                <a:gridCol w="2543174"/>
              </a:tblGrid>
              <a:tr h="778141">
                <a:tc>
                  <a:txBody>
                    <a:bodyPr/>
                    <a:lstStyle/>
                    <a:p>
                      <a:pPr algn="ctr" fontAlgn="ctr"/>
                      <a:r>
                        <a:rPr lang="en-US" sz="2400" b="1" u="none" strike="noStrike" dirty="0">
                          <a:solidFill>
                            <a:schemeClr val="tx1"/>
                          </a:solidFill>
                          <a:effectLst/>
                          <a:cs typeface="+mn-lt"/>
                        </a:rPr>
                        <a:t>Feature Module</a:t>
                      </a:r>
                      <a:endParaRPr lang="en-US" sz="2400" b="1" i="0" u="none" strike="noStrike" dirty="0">
                        <a:solidFill>
                          <a:schemeClr val="tx1"/>
                        </a:solidFill>
                        <a:effectLst/>
                        <a:ea typeface="等线" panose="02010600030101010101" pitchFamily="2" charset="-122"/>
                        <a:cs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u="none" strike="noStrike" dirty="0">
                          <a:solidFill>
                            <a:schemeClr val="tx1"/>
                          </a:solidFill>
                          <a:effectLst/>
                          <a:cs typeface="+mn-lt"/>
                        </a:rPr>
                        <a:t>Feature Description</a:t>
                      </a:r>
                      <a:endParaRPr lang="en-US" sz="2400" b="1" i="0" u="none" strike="noStrike" dirty="0">
                        <a:solidFill>
                          <a:schemeClr val="tx1"/>
                        </a:solidFill>
                        <a:effectLst/>
                        <a:ea typeface="等线" panose="02010600030101010101" pitchFamily="2" charset="-122"/>
                        <a:cs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u="none" strike="noStrike" dirty="0">
                          <a:solidFill>
                            <a:schemeClr val="tx1"/>
                          </a:solidFill>
                          <a:effectLst/>
                          <a:cs typeface="+mn-lt"/>
                        </a:rPr>
                        <a:t>No Neutral Mode</a:t>
                      </a:r>
                      <a:endParaRPr lang="en-US" sz="2400" b="1" i="0" u="none" strike="noStrike" dirty="0">
                        <a:solidFill>
                          <a:schemeClr val="tx1"/>
                        </a:solidFill>
                        <a:effectLst/>
                        <a:ea typeface="等线" panose="02010600030101010101" pitchFamily="2" charset="-122"/>
                        <a:cs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2400" b="1" u="none" strike="noStrike" dirty="0">
                          <a:solidFill>
                            <a:schemeClr val="tx1"/>
                          </a:solidFill>
                          <a:effectLst/>
                          <a:cs typeface="+mn-lt"/>
                        </a:rPr>
                        <a:t>Neutral Mode</a:t>
                      </a:r>
                      <a:endParaRPr lang="en-US" sz="2400" b="1" i="0" u="none" strike="noStrike" dirty="0">
                        <a:solidFill>
                          <a:schemeClr val="tx1"/>
                        </a:solidFill>
                        <a:effectLst/>
                        <a:ea typeface="等线" panose="02010600030101010101" pitchFamily="2" charset="-122"/>
                        <a:cs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89670">
                <a:tc>
                  <a:txBody>
                    <a:bodyPr/>
                    <a:lstStyle/>
                    <a:p>
                      <a:pPr marL="127000" indent="0" algn="ctr" fontAlgn="t"/>
                      <a:r>
                        <a:rPr lang="en-US" altLang="zh-CN" sz="2400" kern="1200" dirty="0">
                          <a:solidFill>
                            <a:schemeClr val="tx1"/>
                          </a:solidFill>
                          <a:ea typeface="+mn-ea"/>
                          <a:cs typeface="+mn-lt"/>
                        </a:rPr>
                        <a:t>Power Off Memory </a:t>
                      </a:r>
                      <a:endParaRPr lang="en-US" altLang="zh-CN" sz="2400" kern="1200" dirty="0">
                        <a:solidFill>
                          <a:schemeClr val="tx1"/>
                        </a:solidFill>
                        <a:ea typeface="+mn-ea"/>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altLang="zh-CN" sz="2400" kern="1200" dirty="0">
                          <a:solidFill>
                            <a:schemeClr val="tx1"/>
                          </a:solidFill>
                          <a:ea typeface="+mn-ea"/>
                          <a:cs typeface="+mn-lt"/>
                        </a:rPr>
                        <a:t>The default setting is to enable 'Power Off Memory'</a:t>
                      </a:r>
                      <a:endParaRPr lang="en-US" altLang="zh-CN" sz="2400" kern="1200" dirty="0">
                        <a:solidFill>
                          <a:schemeClr val="tx1"/>
                        </a:solidFill>
                        <a:ea typeface="+mn-ea"/>
                        <a:cs typeface="+mn-lt"/>
                      </a:endParaRPr>
                    </a:p>
                    <a:p>
                      <a:pPr marL="457200" indent="-179705">
                        <a:buFont typeface="+mj-lt"/>
                        <a:buAutoNum type="arabicPeriod"/>
                      </a:pPr>
                      <a:r>
                        <a:rPr lang="en-US" altLang="zh-CN" sz="2400" kern="1200" dirty="0">
                          <a:solidFill>
                            <a:schemeClr val="tx1"/>
                          </a:solidFill>
                          <a:ea typeface="+mn-ea"/>
                          <a:cs typeface="+mn-lt"/>
                        </a:rPr>
                        <a:t>Power Off Memory: Restores the previous state after power is restored.</a:t>
                      </a:r>
                      <a:endParaRPr lang="en-US" altLang="zh-CN" sz="2400" kern="1200" dirty="0">
                        <a:solidFill>
                          <a:schemeClr val="tx1"/>
                        </a:solidFill>
                        <a:ea typeface="+mn-ea"/>
                        <a:cs typeface="+mn-lt"/>
                      </a:endParaRPr>
                    </a:p>
                    <a:p>
                      <a:pPr marL="457200" indent="-179705">
                        <a:buFont typeface="+mj-lt"/>
                        <a:buAutoNum type="arabicPeriod"/>
                      </a:pPr>
                      <a:r>
                        <a:rPr lang="en-US" altLang="zh-CN" sz="2400" kern="1200" dirty="0">
                          <a:solidFill>
                            <a:schemeClr val="tx1"/>
                          </a:solidFill>
                          <a:ea typeface="+mn-ea"/>
                          <a:cs typeface="+mn-lt"/>
                        </a:rPr>
                        <a:t>Power On: Turns on the relay upon power restoration.</a:t>
                      </a:r>
                      <a:endParaRPr lang="en-US" altLang="zh-CN" sz="2400" kern="1200" dirty="0">
                        <a:solidFill>
                          <a:schemeClr val="tx1"/>
                        </a:solidFill>
                        <a:ea typeface="+mn-ea"/>
                        <a:cs typeface="+mn-lt"/>
                      </a:endParaRPr>
                    </a:p>
                    <a:p>
                      <a:pPr marL="457200" indent="-179705">
                        <a:buFont typeface="+mj-lt"/>
                        <a:buAutoNum type="arabicPeriod"/>
                      </a:pPr>
                      <a:r>
                        <a:rPr lang="en-US" altLang="zh-CN" sz="2400" kern="1200" dirty="0">
                          <a:solidFill>
                            <a:schemeClr val="tx1"/>
                          </a:solidFill>
                          <a:ea typeface="+mn-ea"/>
                          <a:cs typeface="+mn-lt"/>
                        </a:rPr>
                        <a:t>Power Off: Keeps the relay off upon power restoration.</a:t>
                      </a:r>
                      <a:endParaRPr lang="en-US" altLang="zh-CN" sz="2400" kern="1200" dirty="0">
                        <a:solidFill>
                          <a:schemeClr val="tx1"/>
                        </a:solidFill>
                        <a:ea typeface="+mn-ea"/>
                        <a:cs typeface="+mn-lt"/>
                      </a:endParaRPr>
                    </a:p>
                    <a:p>
                      <a:pPr marL="457200" indent="-179705">
                        <a:buFont typeface="+mj-lt"/>
                        <a:buAutoNum type="arabicPeriod"/>
                      </a:pPr>
                      <a:r>
                        <a:rPr lang="en-US" altLang="zh-CN" sz="2400" kern="1200" dirty="0">
                          <a:solidFill>
                            <a:schemeClr val="tx1"/>
                          </a:solidFill>
                          <a:ea typeface="+mn-ea"/>
                          <a:cs typeface="+mn-lt"/>
                        </a:rPr>
                        <a:t>Toggle: Opposite of the previous state before power loss (Matter standard).</a:t>
                      </a:r>
                      <a:endParaRPr lang="en-US" altLang="zh-CN" sz="2400" kern="1200" dirty="0">
                        <a:solidFill>
                          <a:schemeClr val="tx1"/>
                        </a:solidFill>
                        <a:ea typeface="+mn-ea"/>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7">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solidFill>
                          <a:effectLst/>
                          <a:uLnTx/>
                          <a:uFillTx/>
                          <a:ea typeface="-apple-system"/>
                          <a:cs typeface="+mn-lt"/>
                        </a:rPr>
                        <a:t>Supported </a:t>
                      </a:r>
                      <a:endParaRPr kumimoji="0" lang="en-US" altLang="zh-CN" sz="2400" b="0" i="0" u="none" strike="noStrike" kern="1200" cap="none" spc="0" normalizeH="0" baseline="0" noProof="0" dirty="0">
                        <a:ln>
                          <a:noFill/>
                        </a:ln>
                        <a:solidFill>
                          <a:schemeClr val="tx1"/>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11">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solidFill>
                          <a:effectLst/>
                          <a:uLnTx/>
                          <a:uFillTx/>
                          <a:ea typeface="-apple-system"/>
                          <a:cs typeface="+mn-lt"/>
                        </a:rPr>
                        <a:t>Supported </a:t>
                      </a:r>
                      <a:endParaRPr kumimoji="0" lang="en-US" altLang="zh-CN" sz="2400" b="0" i="0" u="none" strike="noStrike" kern="1200" cap="none" spc="0" normalizeH="0" baseline="0" noProof="0" dirty="0">
                        <a:ln>
                          <a:noFill/>
                        </a:ln>
                        <a:solidFill>
                          <a:schemeClr val="tx1"/>
                        </a:solidFill>
                        <a:effectLst/>
                        <a:uLnTx/>
                        <a:uFillTx/>
                        <a:ea typeface="-apple-system"/>
                        <a:cs typeface="+mn-lt"/>
                      </a:endParaRPr>
                    </a:p>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solidFill>
                          <a:effectLst/>
                          <a:uLnTx/>
                          <a:uFillTx/>
                          <a:cs typeface="+mn-lt"/>
                        </a:rPr>
                        <a:t> </a:t>
                      </a:r>
                      <a:endParaRPr kumimoji="0" lang="zh-CN" altLang="en-US" sz="2400" b="0" i="0" u="none" strike="noStrike" kern="1200" cap="none" spc="0" normalizeH="0" baseline="0" noProof="0" dirty="0">
                        <a:ln>
                          <a:noFill/>
                        </a:ln>
                        <a:solidFill>
                          <a:schemeClr val="tx1"/>
                        </a:solidFill>
                        <a:effectLst/>
                        <a:uLnTx/>
                        <a:uFillTx/>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703">
                <a:tc>
                  <a:txBody>
                    <a:bodyPr/>
                    <a:lstStyle/>
                    <a:p>
                      <a:pPr marL="127000" indent="0" algn="ctr" fontAlgn="t"/>
                      <a:r>
                        <a:rPr lang="en-US" altLang="zh-CN" sz="2400" b="0" i="0" dirty="0">
                          <a:solidFill>
                            <a:schemeClr val="tx1"/>
                          </a:solidFill>
                          <a:ea typeface="-apple-system"/>
                          <a:cs typeface="+mn-lt"/>
                        </a:rPr>
                        <a:t>Protocol Switch</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ctr" fontAlgn="t">
                        <a:spcAft>
                          <a:spcPct val="0"/>
                        </a:spcAft>
                      </a:pPr>
                      <a:r>
                        <a:rPr lang="en-US" altLang="zh-CN" sz="2400" dirty="0">
                          <a:solidFill>
                            <a:schemeClr val="tx1"/>
                          </a:solidFill>
                          <a:cs typeface="+mn-lt"/>
                        </a:rPr>
                        <a:t>Supports firmware switching between Zigbee and Thread, enabling compatibility with both protocols.</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3025">
                <a:tc>
                  <a:txBody>
                    <a:bodyPr/>
                    <a:lstStyle/>
                    <a:p>
                      <a:pPr marL="127000" indent="0" algn="ctr" fontAlgn="t"/>
                      <a:r>
                        <a:rPr lang="en-US" altLang="zh-CN" sz="2400" b="0" i="0" dirty="0">
                          <a:solidFill>
                            <a:schemeClr val="tx1"/>
                          </a:solidFill>
                          <a:ea typeface="-apple-system"/>
                          <a:cs typeface="+mn-lt"/>
                        </a:rPr>
                        <a:t>Find Device</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indent="0" algn="ctr" fontAlgn="t"/>
                      <a:r>
                        <a:rPr lang="en-US" altLang="zh-CN" sz="2400" b="0" i="0" dirty="0" err="1">
                          <a:solidFill>
                            <a:schemeClr val="tx1"/>
                          </a:solidFill>
                          <a:ea typeface="-apple-system"/>
                          <a:cs typeface="+mn-lt"/>
                        </a:rPr>
                        <a:t>Homekit</a:t>
                      </a:r>
                      <a:r>
                        <a:rPr lang="en-US" altLang="zh-CN" sz="2400" b="0" i="0" dirty="0">
                          <a:solidFill>
                            <a:schemeClr val="tx1"/>
                          </a:solidFill>
                          <a:ea typeface="-apple-system"/>
                          <a:cs typeface="+mn-lt"/>
                        </a:rPr>
                        <a:t> Find Device Function:</a:t>
                      </a:r>
                      <a:br>
                        <a:rPr lang="en-US" altLang="zh-CN" sz="2400" b="0" i="0" dirty="0">
                          <a:solidFill>
                            <a:schemeClr val="tx1"/>
                          </a:solidFill>
                          <a:ea typeface="-apple-system"/>
                          <a:cs typeface="+mn-lt"/>
                        </a:rPr>
                      </a:br>
                      <a:r>
                        <a:rPr lang="en-US" altLang="zh-CN" sz="2400" dirty="0">
                          <a:solidFill>
                            <a:schemeClr val="tx1"/>
                          </a:solidFill>
                          <a:cs typeface="+mn-lt"/>
                        </a:rPr>
                        <a:t>After receiving a query command, the device will indicate a successful search by flashing the blue indicator light slowly twice."</a:t>
                      </a:r>
                      <a:endParaRPr lang="zh-CN" altLang="en-US"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buNone/>
                      </a:pPr>
                      <a:r>
                        <a:rPr lang="en-US" altLang="zh-CN" sz="2400" b="0" i="0" dirty="0">
                          <a:solidFill>
                            <a:schemeClr val="tx1"/>
                          </a:solidFill>
                          <a:ea typeface="-apple-system"/>
                          <a:cs typeface="+mn-lt"/>
                        </a:rPr>
                        <a:t>Indicator Setting</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indent="0" algn="ctr" fontAlgn="t">
                        <a:buNone/>
                      </a:pPr>
                      <a:r>
                        <a:rPr lang="en-US" altLang="zh-CN" sz="2400" b="0" i="0" dirty="0">
                          <a:solidFill>
                            <a:schemeClr val="tx1"/>
                          </a:solidFill>
                          <a:ea typeface="-apple-system"/>
                          <a:cs typeface="+mn-lt"/>
                        </a:rPr>
                        <a:t>Follow loads by default</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r>
                        <a:rPr lang="en-US" altLang="zh-CN" sz="2400" b="0" i="0" dirty="0">
                          <a:solidFill>
                            <a:schemeClr val="tx1"/>
                          </a:solidFill>
                          <a:ea typeface="-apple-system"/>
                          <a:cs typeface="+mn-lt"/>
                        </a:rPr>
                        <a:t>Self-diagnosis Report</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r>
                        <a:rPr lang="en-US" altLang="zh-CN" sz="2400" b="0" i="0" dirty="0">
                          <a:solidFill>
                            <a:schemeClr val="tx1"/>
                          </a:solidFill>
                          <a:ea typeface="-apple-system"/>
                          <a:cs typeface="+mn-lt"/>
                        </a:rPr>
                        <a:t>Reset</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r>
                        <a:rPr lang="en-US" altLang="zh-CN" sz="2400" b="0" i="0" dirty="0">
                          <a:solidFill>
                            <a:schemeClr val="tx1"/>
                          </a:solidFill>
                          <a:ea typeface="-apple-system"/>
                          <a:cs typeface="+mn-lt"/>
                        </a:rPr>
                        <a:t>Device Replacement</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r>
                        <a:rPr lang="en-US" altLang="zh-CN" sz="2400" b="0" i="0" dirty="0">
                          <a:solidFill>
                            <a:schemeClr val="tx1"/>
                          </a:solidFill>
                          <a:ea typeface="-apple-system"/>
                          <a:cs typeface="+mn-lt"/>
                        </a:rPr>
                        <a:t>Group Control</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indent="0" algn="ctr" fontAlgn="t"/>
                      <a:r>
                        <a:rPr lang="en-US" altLang="zh-CN" sz="2400" b="0" i="0" dirty="0">
                          <a:solidFill>
                            <a:schemeClr val="tx1"/>
                          </a:solidFill>
                          <a:ea typeface="-apple-system"/>
                          <a:cs typeface="+mn-lt"/>
                        </a:rPr>
                        <a:t>Not supported</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381">
                <a:tc>
                  <a:txBody>
                    <a:bodyPr/>
                    <a:lstStyle/>
                    <a:p>
                      <a:pPr marL="127000" indent="0" algn="ctr" fontAlgn="t"/>
                      <a:r>
                        <a:rPr lang="en-US" altLang="zh-CN" sz="2400" b="0" i="0" dirty="0">
                          <a:solidFill>
                            <a:schemeClr val="tx1"/>
                          </a:solidFill>
                          <a:ea typeface="-apple-system"/>
                          <a:cs typeface="+mn-lt"/>
                        </a:rPr>
                        <a:t>Snapshot</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solidFill>
                          <a:effectLst/>
                          <a:uLnTx/>
                          <a:uFillTx/>
                          <a:ea typeface="-apple-system"/>
                          <a:cs typeface="+mn-lt"/>
                        </a:rPr>
                        <a:t>Supported </a:t>
                      </a:r>
                      <a:endParaRPr kumimoji="0" lang="en-US" altLang="zh-CN" sz="2400" b="0" i="0" u="none" strike="noStrike" kern="1200" cap="none" spc="0" normalizeH="0" baseline="0" noProof="0" dirty="0">
                        <a:ln>
                          <a:noFill/>
                        </a:ln>
                        <a:solidFill>
                          <a:schemeClr val="tx1"/>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703">
                <a:tc>
                  <a:txBody>
                    <a:bodyPr/>
                    <a:lstStyle/>
                    <a:p>
                      <a:pPr marL="127000" indent="0" algn="ctr" fontAlgn="t"/>
                      <a:r>
                        <a:rPr lang="en-US" altLang="zh-CN" sz="2400" b="0" i="0" dirty="0">
                          <a:solidFill>
                            <a:schemeClr val="tx1"/>
                          </a:solidFill>
                          <a:ea typeface="-apple-system"/>
                          <a:cs typeface="+mn-lt"/>
                        </a:rPr>
                        <a:t>Automated Proxy Gateway (Ark Technology)</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indent="0" algn="ctr" fontAlgn="t"/>
                      <a:r>
                        <a:rPr lang="en-US" altLang="zh-CN" sz="2400" b="0" i="0" dirty="0">
                          <a:solidFill>
                            <a:schemeClr val="tx1"/>
                          </a:solidFill>
                          <a:ea typeface="-apple-system"/>
                          <a:cs typeface="+mn-lt"/>
                        </a:rPr>
                        <a:t>Not supported</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703">
                <a:tc>
                  <a:txBody>
                    <a:bodyPr/>
                    <a:lstStyle/>
                    <a:p>
                      <a:pPr marL="127000" indent="0" algn="ctr" fontAlgn="t"/>
                      <a:r>
                        <a:rPr lang="en-US" altLang="zh-CN" sz="2400" b="0" i="0" dirty="0">
                          <a:solidFill>
                            <a:schemeClr val="tx1"/>
                          </a:solidFill>
                          <a:ea typeface="-apple-system"/>
                          <a:cs typeface="+mn-lt"/>
                        </a:rPr>
                        <a:t>Network Topology Related Data Reporting</a:t>
                      </a:r>
                      <a:endParaRPr lang="en-US" altLang="zh-CN" sz="2400" b="0" i="0" dirty="0">
                        <a:solidFill>
                          <a:schemeClr val="tx1"/>
                        </a:solidFill>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apple-system"/>
                          <a:cs typeface="+mn-lt"/>
                        </a:rPr>
                        <a:t>System function</a:t>
                      </a:r>
                      <a:endParaRPr kumimoji="0" lang="en-US" altLang="zh-CN" sz="2400" b="0" i="0" u="none" strike="noStrike" kern="1200" cap="none" spc="0" normalizeH="0" baseline="0" noProof="0" dirty="0">
                        <a:ln>
                          <a:noFill/>
                        </a:ln>
                        <a:solidFill>
                          <a:prstClr val="black"/>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27000" marR="0" lvl="0" indent="0" algn="ctr" defTabSz="1828800" rtl="0" eaLnBrk="1" fontAlgn="t"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solidFill>
                          <a:effectLst/>
                          <a:uLnTx/>
                          <a:uFillTx/>
                          <a:ea typeface="-apple-system"/>
                          <a:cs typeface="+mn-lt"/>
                        </a:rPr>
                        <a:t>Supported </a:t>
                      </a:r>
                      <a:endParaRPr kumimoji="0" lang="en-US" altLang="zh-CN" sz="2400" b="0" i="0" u="none" strike="noStrike" kern="1200" cap="none" spc="0" normalizeH="0" baseline="0" noProof="0" dirty="0">
                        <a:ln>
                          <a:noFill/>
                        </a:ln>
                        <a:solidFill>
                          <a:schemeClr val="tx1"/>
                        </a:solidFill>
                        <a:effectLst/>
                        <a:uLnTx/>
                        <a:uFillTx/>
                        <a:ea typeface="-apple-system"/>
                        <a:cs typeface="+mn-lt"/>
                      </a:endParaRPr>
                    </a:p>
                  </a:txBody>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marL="127317" marR="127317" marT="89217" marB="892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文本框 2"/>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Zigbee Full Functions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Zigbee Full Functions</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graphicFrame>
        <p:nvGraphicFramePr>
          <p:cNvPr id="4" name="表格 3"/>
          <p:cNvGraphicFramePr>
            <a:graphicFrameLocks noGrp="1"/>
          </p:cNvGraphicFramePr>
          <p:nvPr/>
        </p:nvGraphicFramePr>
        <p:xfrm>
          <a:off x="3186113" y="3701933"/>
          <a:ext cx="19524861" cy="6312134"/>
        </p:xfrm>
        <a:graphic>
          <a:graphicData uri="http://schemas.openxmlformats.org/drawingml/2006/table">
            <a:tbl>
              <a:tblPr>
                <a:tableStyleId>{5C22544A-7EE6-4342-B048-85BDC9FD1C3A}</a:tableStyleId>
              </a:tblPr>
              <a:tblGrid>
                <a:gridCol w="5085567"/>
                <a:gridCol w="8715283"/>
                <a:gridCol w="2867398"/>
                <a:gridCol w="2856613"/>
              </a:tblGrid>
              <a:tr h="1114915">
                <a:tc>
                  <a:txBody>
                    <a:bodyPr/>
                    <a:lstStyle/>
                    <a:p>
                      <a:pPr algn="ctr" fontAlgn="ctr"/>
                      <a:r>
                        <a:rPr lang="en-US" sz="2400" b="1" u="none" strike="noStrike" dirty="0">
                          <a:effectLst/>
                          <a:latin typeface="+mn-lt"/>
                        </a:rPr>
                        <a:t>Feature Module</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b="1" u="none" strike="noStrike" dirty="0">
                          <a:effectLst/>
                          <a:latin typeface="+mn-lt"/>
                        </a:rPr>
                        <a:t>Feature Description</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b="1" u="none" strike="noStrike" dirty="0">
                          <a:effectLst/>
                          <a:latin typeface="+mn-lt"/>
                        </a:rPr>
                        <a:t>Single Live Mode</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b="1" u="none" strike="noStrike" dirty="0">
                          <a:effectLst/>
                          <a:latin typeface="+mn-lt"/>
                        </a:rPr>
                        <a:t>Neutral Mode</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lstStyle/>
                    <a:p>
                      <a:pPr algn="ctr" fontAlgn="ctr"/>
                      <a:r>
                        <a:rPr lang="en-US" sz="2400" b="0" i="0" u="none" strike="noStrike" dirty="0">
                          <a:solidFill>
                            <a:srgbClr val="000000"/>
                          </a:solidFill>
                          <a:effectLst/>
                          <a:latin typeface="+mn-lt"/>
                          <a:ea typeface="等线" panose="02010600030101010101" pitchFamily="2" charset="-122"/>
                        </a:rPr>
                        <a:t>Prevent Accidental D</a:t>
                      </a:r>
                      <a:r>
                        <a:rPr lang="en-US" altLang="zh-CN" sz="2400" dirty="0">
                          <a:latin typeface="+mn-lt"/>
                        </a:rPr>
                        <a:t>eletion</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a:effectLst/>
                          <a:latin typeface="+mn-lt"/>
                        </a:rPr>
                        <a:t>System feature</a:t>
                      </a:r>
                      <a:endParaRPr lang="en-US"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pPr algn="ctr" fontAlgn="ctr"/>
                      <a:r>
                        <a:rPr lang="en-US" sz="2400" u="none" strike="noStrike" dirty="0">
                          <a:effectLst/>
                          <a:latin typeface="+mn-lt"/>
                        </a:rPr>
                        <a:t>Supported</a:t>
                      </a:r>
                      <a:endParaRPr lang="en-US" sz="2400" u="none" strike="noStrike" dirty="0">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u="none" strike="noStrike">
                          <a:effectLst/>
                          <a:latin typeface="+mn-lt"/>
                        </a:rPr>
                        <a:t>Supported</a:t>
                      </a:r>
                      <a:endParaRPr lang="en-US"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663797">
                <a:tc>
                  <a:txBody>
                    <a:bodyPr/>
                    <a:lstStyle/>
                    <a:p>
                      <a:pPr algn="ctr" fontAlgn="ctr"/>
                      <a:r>
                        <a:rPr lang="en-US" sz="2400" u="none" strike="noStrike" dirty="0">
                          <a:effectLst/>
                          <a:latin typeface="+mn-lt"/>
                        </a:rPr>
                        <a:t>Anti-Flicker Mode</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latin typeface="+mn-lt"/>
                        </a:rPr>
                        <a:t>(Polling adjustable between 1s and 0.25s) Reduces polling time, lowers power consumption, prevents ghost light</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u="none" strike="noStrike" dirty="0">
                          <a:effectLst/>
                          <a:latin typeface="+mn-lt"/>
                        </a:rPr>
                        <a:t>Not Supported</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14915">
                <a:tc>
                  <a:txBody>
                    <a:bodyPr/>
                    <a:lstStyle/>
                    <a:p>
                      <a:pPr algn="ctr" fontAlgn="ctr"/>
                      <a:r>
                        <a:rPr lang="en-US" sz="2400" u="none" strike="noStrike" dirty="0">
                          <a:effectLst/>
                          <a:latin typeface="+mn-lt"/>
                        </a:rPr>
                        <a:t>Binding Button and Indicator Interaction</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latin typeface="+mn-lt"/>
                        </a:rPr>
                        <a:t>Uses Matter protocol</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u="none" strike="noStrike" dirty="0">
                          <a:effectLst/>
                          <a:latin typeface="+mn-lt"/>
                        </a:rPr>
                        <a:t>Supported</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14915">
                <a:tc>
                  <a:txBody>
                    <a:bodyPr/>
                    <a:lstStyle/>
                    <a:p>
                      <a:pPr algn="ctr" fontAlgn="ctr"/>
                      <a:r>
                        <a:rPr lang="en-US" sz="2400" u="none" strike="noStrike" dirty="0">
                          <a:effectLst/>
                          <a:latin typeface="+mn-lt"/>
                        </a:rPr>
                        <a:t>Reset</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dirty="0">
                          <a:effectLst/>
                          <a:latin typeface="+mn-lt"/>
                        </a:rPr>
                        <a:t>Resets network and re-enters pairing status without deleting local data</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u="none" strike="noStrike">
                          <a:effectLst/>
                          <a:latin typeface="+mn-lt"/>
                        </a:rPr>
                        <a:t>Supported</a:t>
                      </a:r>
                      <a:endParaRPr lang="en-US"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lstStyle/>
                    <a:p>
                      <a:pPr algn="ctr" fontAlgn="ctr"/>
                      <a:r>
                        <a:rPr lang="en-US" sz="2400" u="none" strike="noStrike" dirty="0">
                          <a:effectLst/>
                          <a:latin typeface="+mn-lt"/>
                        </a:rPr>
                        <a:t>Factory Reset</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2400" u="none" strike="noStrike">
                          <a:effectLst/>
                          <a:latin typeface="+mn-lt"/>
                        </a:rPr>
                        <a:t>General function</a:t>
                      </a:r>
                      <a:endParaRPr lang="en-US"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2400" u="none" strike="noStrike" dirty="0">
                          <a:effectLst/>
                          <a:latin typeface="+mn-lt"/>
                        </a:rPr>
                        <a:t>Supported</a:t>
                      </a:r>
                      <a:endParaRPr lang="en-US"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2824163" y="3314700"/>
          <a:ext cx="19908078" cy="8034245"/>
        </p:xfrm>
        <a:graphic>
          <a:graphicData uri="http://schemas.openxmlformats.org/drawingml/2006/table">
            <a:tbl>
              <a:tblPr>
                <a:tableStyleId>{616DA210-FB5B-4158-B5E0-FEB733F419BA}</a:tableStyleId>
              </a:tblPr>
              <a:tblGrid>
                <a:gridCol w="6109190"/>
                <a:gridCol w="13798888"/>
              </a:tblGrid>
              <a:tr h="486616">
                <a:tc>
                  <a:txBody>
                    <a:bodyPr/>
                    <a:lstStyle/>
                    <a:p>
                      <a:pPr algn="ctr" fontAlgn="t"/>
                      <a:r>
                        <a:rPr lang="en-US" altLang="zh-CN" sz="2400" b="1" kern="1200" dirty="0">
                          <a:solidFill>
                            <a:schemeClr val="tx1"/>
                          </a:solidFill>
                          <a:latin typeface="+mn-lt"/>
                          <a:ea typeface="微软雅黑" panose="020B0503020204020204" charset="-122"/>
                          <a:cs typeface="+mn-cs"/>
                        </a:rPr>
                        <a:t>Precision </a:t>
                      </a:r>
                      <a:endParaRPr lang="zh-CN" altLang="en-US" sz="2400" b="1"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fontAlgn="t"/>
                      <a:r>
                        <a:rPr lang="en-US" altLang="zh-CN" sz="2400" b="1" dirty="0" err="1"/>
                        <a:t>Aqara</a:t>
                      </a:r>
                      <a:r>
                        <a:rPr lang="en-US" altLang="zh-CN" sz="2400" b="1" dirty="0"/>
                        <a:t> Dimmer Switch H2 EU</a:t>
                      </a:r>
                      <a:endParaRPr lang="zh-CN" altLang="en-US" sz="2400" b="1"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50000"/>
                        <a:lumOff val="50000"/>
                      </a:schemeClr>
                    </a:solidFill>
                  </a:tcPr>
                </a:tc>
              </a:tr>
              <a:tr h="694484">
                <a:tc>
                  <a:txBody>
                    <a:bodyPr/>
                    <a:lstStyle/>
                    <a:p>
                      <a:pPr algn="ctr" fontAlgn="t"/>
                      <a:r>
                        <a:rPr lang="en-US" altLang="zh-CN" sz="2400" kern="1200" dirty="0">
                          <a:solidFill>
                            <a:schemeClr val="tx1"/>
                          </a:solidFill>
                          <a:latin typeface="+mn-lt"/>
                          <a:ea typeface="微软雅黑" panose="020B0503020204020204" charset="-122"/>
                          <a:cs typeface="+mn-cs"/>
                        </a:rPr>
                        <a:t>Protocol </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ClrTx/>
                        <a:buSzTx/>
                        <a:buFontTx/>
                      </a:pPr>
                      <a:r>
                        <a:rPr lang="en-US" altLang="zh-CN" sz="2400" kern="1200" dirty="0">
                          <a:solidFill>
                            <a:schemeClr val="tx1"/>
                          </a:solidFill>
                          <a:latin typeface="+mn-lt"/>
                          <a:ea typeface="微软雅黑" panose="020B0503020204020204" charset="-122"/>
                        </a:rPr>
                        <a:t>Thread/Zigbee、BLE</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737">
                <a:tc>
                  <a:txBody>
                    <a:bodyPr/>
                    <a:lstStyle/>
                    <a:p>
                      <a:pPr algn="ctr" fontAlgn="t"/>
                      <a:r>
                        <a:rPr lang="en-US" altLang="zh-CN" sz="2400" kern="1200" dirty="0">
                          <a:solidFill>
                            <a:schemeClr val="tx1"/>
                          </a:solidFill>
                          <a:latin typeface="+mn-lt"/>
                          <a:ea typeface="微软雅黑" panose="020B0503020204020204" charset="-122"/>
                          <a:cs typeface="+mn-cs"/>
                        </a:rPr>
                        <a:t>Rated Voltage </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ClrTx/>
                        <a:buSzTx/>
                        <a:buFontTx/>
                      </a:pPr>
                      <a:r>
                        <a:rPr lang="en-US" altLang="zh-CN" sz="2400" dirty="0">
                          <a:ea typeface="微软雅黑" panose="020B0503020204020204" charset="-122"/>
                          <a:sym typeface="+mn-ea"/>
                        </a:rPr>
                        <a:t>120VAC, 60Hz</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buNone/>
                      </a:pPr>
                      <a:r>
                        <a:rPr lang="en-US" altLang="zh-CN" sz="2400" kern="1200" dirty="0">
                          <a:solidFill>
                            <a:schemeClr val="tx1"/>
                          </a:solidFill>
                          <a:latin typeface="+mn-lt"/>
                          <a:ea typeface="微软雅黑" panose="020B0503020204020204" charset="-122"/>
                          <a:cs typeface="+mn-cs"/>
                        </a:rPr>
                        <a:t>Size</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ClrTx/>
                        <a:buSzTx/>
                        <a:buFontTx/>
                        <a:buNone/>
                      </a:pPr>
                      <a:r>
                        <a:rPr lang="en-US" altLang="zh-CN" sz="2400" dirty="0">
                          <a:ea typeface="微软雅黑" panose="020B0503020204020204" charset="-122"/>
                          <a:sym typeface="+mn-ea"/>
                        </a:rPr>
                        <a:t>119 × 74 × 42 mm (4.68 × 2.93 × 1.66 in.)</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737">
                <a:tc>
                  <a:txBody>
                    <a:bodyPr/>
                    <a:lstStyle/>
                    <a:p>
                      <a:pPr algn="ctr" fontAlgn="t"/>
                      <a:r>
                        <a:rPr lang="en-US" altLang="zh-CN" sz="2400" kern="1200" dirty="0">
                          <a:solidFill>
                            <a:schemeClr val="tx1"/>
                          </a:solidFill>
                          <a:latin typeface="+mn-lt"/>
                          <a:ea typeface="微软雅黑" panose="020B0503020204020204" charset="-122"/>
                        </a:rPr>
                        <a:t>Rated Load</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ClrTx/>
                        <a:buSzTx/>
                        <a:buFontTx/>
                      </a:pPr>
                      <a:r>
                        <a:rPr lang="en-US" altLang="zh-CN" sz="2400" kern="1200" dirty="0">
                          <a:solidFill>
                            <a:schemeClr val="tx1"/>
                          </a:solidFill>
                          <a:latin typeface="+mn-lt"/>
                          <a:ea typeface="微软雅黑" panose="020B0503020204020204" charset="-122"/>
                        </a:rPr>
                        <a:t> </a:t>
                      </a:r>
                      <a:r>
                        <a:rPr lang="en-US" altLang="zh-CN" sz="2400" dirty="0">
                          <a:ea typeface="微软雅黑" panose="020B0503020204020204" charset="-122"/>
                          <a:sym typeface="+mn-ea"/>
                        </a:rPr>
                        <a:t>descent/Halogen ≤ 360W, Dimmable LED/CFL ≤ 240W, ELV ≤ 240W</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03555">
                <a:tc>
                  <a:txBody>
                    <a:bodyPr/>
                    <a:lstStyle/>
                    <a:p>
                      <a:pPr algn="ctr" fontAlgn="t">
                        <a:buNone/>
                      </a:pPr>
                      <a:r>
                        <a:rPr lang="en-US" altLang="zh-CN" sz="2400" kern="1200" dirty="0">
                          <a:solidFill>
                            <a:schemeClr val="tx1"/>
                          </a:solidFill>
                          <a:latin typeface="+mn-lt"/>
                          <a:ea typeface="微软雅黑" panose="020B0503020204020204" charset="-122"/>
                          <a:cs typeface="+mn-cs"/>
                        </a:rPr>
                        <a:t>Load Type</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ClrTx/>
                        <a:buSzTx/>
                        <a:buFontTx/>
                        <a:buNone/>
                      </a:pPr>
                      <a:r>
                        <a:rPr lang="en-US" altLang="zh-CN" sz="2400" kern="1200" dirty="0">
                          <a:solidFill>
                            <a:schemeClr val="tx1"/>
                          </a:solidFill>
                          <a:latin typeface="+mn-lt"/>
                          <a:ea typeface="微软雅黑" panose="020B0503020204020204" charset="-122"/>
                        </a:rPr>
                        <a:t>Incandescent Halogen LED CFL ELV</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92724">
                <a:tc>
                  <a:txBody>
                    <a:bodyPr/>
                    <a:lstStyle/>
                    <a:p>
                      <a:pPr algn="ctr" fontAlgn="t">
                        <a:buNone/>
                      </a:pPr>
                      <a:r>
                        <a:rPr lang="en-US" altLang="zh-CN" sz="2400" kern="1200" dirty="0">
                          <a:solidFill>
                            <a:schemeClr val="tx1"/>
                          </a:solidFill>
                          <a:latin typeface="+mn-lt"/>
                          <a:ea typeface="微软雅黑" panose="020B0503020204020204" charset="-122"/>
                          <a:cs typeface="+mn-cs"/>
                        </a:rPr>
                        <a:t>Minimum load</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buNone/>
                      </a:pPr>
                      <a:r>
                        <a:rPr lang="en-US" altLang="zh-CN" sz="2400" dirty="0">
                          <a:ea typeface="微软雅黑" panose="020B0503020204020204" charset="-122"/>
                          <a:sym typeface="+mn-ea"/>
                        </a:rPr>
                        <a:t>4W (Aqara Home), 9W (Third-Party Platforms)</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altLang="zh-CN" sz="2400" kern="1200" dirty="0">
                          <a:solidFill>
                            <a:schemeClr val="tx1"/>
                          </a:solidFill>
                          <a:latin typeface="+mn-lt"/>
                          <a:ea typeface="微软雅黑" panose="020B0503020204020204" charset="-122"/>
                          <a:cs typeface="+mn-cs"/>
                        </a:rPr>
                        <a:t>Key Numbers</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rPr>
                        <a:t>3</a:t>
                      </a:r>
                      <a:endParaRPr lang="en-US" altLang="zh-CN" sz="2400" kern="1200" dirty="0">
                        <a:solidFill>
                          <a:schemeClr val="tx1"/>
                        </a:solidFill>
                        <a:latin typeface="+mn-lt"/>
                        <a:ea typeface="微软雅黑" panose="020B0503020204020204" charset="-122"/>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737">
                <a:tc>
                  <a:txBody>
                    <a:bodyPr/>
                    <a:lstStyle/>
                    <a:p>
                      <a:pPr algn="ctr" fontAlgn="t"/>
                      <a:r>
                        <a:rPr lang="en-US" altLang="zh-CN" sz="2400" dirty="0">
                          <a:latin typeface="+mn-lt"/>
                        </a:rPr>
                        <a:t>Relay Circuit Count</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cs typeface="Times New Roman Regular" panose="02020603050405020304" charset="0"/>
                        </a:rPr>
                        <a:t>0</a:t>
                      </a:r>
                      <a:endParaRPr lang="en-US" altLang="zh-CN" sz="2400" kern="1200" dirty="0">
                        <a:solidFill>
                          <a:schemeClr val="tx1"/>
                        </a:solidFill>
                        <a:latin typeface="+mn-lt"/>
                        <a:ea typeface="微软雅黑" panose="020B0503020204020204" charset="-122"/>
                        <a:cs typeface="Times New Roman Regular" panose="02020603050405020304" charset="0"/>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altLang="zh-CN" sz="2400" kern="1200" dirty="0">
                          <a:solidFill>
                            <a:schemeClr val="tx1"/>
                          </a:solidFill>
                          <a:latin typeface="+mn-lt"/>
                          <a:ea typeface="微软雅黑" panose="020B0503020204020204" charset="-122"/>
                        </a:rPr>
                        <a:t>Power Collection Method</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cs typeface="+mn-cs"/>
                        </a:rPr>
                        <a:t>Shared neutral and no neutral wiring</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altLang="zh-CN" sz="2400" kern="1200" dirty="0">
                          <a:solidFill>
                            <a:schemeClr val="tx1"/>
                          </a:solidFill>
                          <a:latin typeface="+mn-lt"/>
                          <a:ea typeface="微软雅黑" panose="020B0503020204020204" charset="-122"/>
                        </a:rPr>
                        <a:t>Key Type Selection</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cs typeface="+mn-cs"/>
                        </a:rPr>
                        <a:t>Support single click, double click and long press (In matter mode only support fast single click )</a:t>
                      </a:r>
                      <a:endParaRPr lang="en-US" altLang="zh-CN"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sz="2400" kern="1200" dirty="0">
                          <a:solidFill>
                            <a:schemeClr val="tx1"/>
                          </a:solidFill>
                          <a:latin typeface="+mn-lt"/>
                          <a:ea typeface="微软雅黑" panose="020B0503020204020204" charset="-122"/>
                          <a:cs typeface="Times New Roman Regular" panose="02020603050405020304" charset="0"/>
                        </a:rPr>
                        <a:t>LED</a:t>
                      </a:r>
                      <a:r>
                        <a:rPr lang="zh-CN" altLang="en-US" sz="2400" kern="1200" dirty="0">
                          <a:solidFill>
                            <a:schemeClr val="tx1"/>
                          </a:solidFill>
                          <a:latin typeface="+mn-lt"/>
                          <a:ea typeface="微软雅黑" panose="020B0503020204020204" charset="-122"/>
                          <a:cs typeface="Times New Roman Regular" panose="02020603050405020304" charset="0"/>
                        </a:rPr>
                        <a:t> </a:t>
                      </a:r>
                      <a:r>
                        <a:rPr lang="en-US" altLang="zh-CN" sz="2400" kern="1200" dirty="0">
                          <a:solidFill>
                            <a:schemeClr val="tx1"/>
                          </a:solidFill>
                          <a:latin typeface="+mn-lt"/>
                          <a:ea typeface="微软雅黑" panose="020B0503020204020204" charset="-122"/>
                          <a:cs typeface="Times New Roman Regular" panose="02020603050405020304" charset="0"/>
                        </a:rPr>
                        <a:t>Indicator light</a:t>
                      </a:r>
                      <a:endParaRPr lang="zh-CN" altLang="en-US" sz="2400" kern="1200" dirty="0">
                        <a:solidFill>
                          <a:schemeClr val="tx1"/>
                        </a:solidFill>
                        <a:latin typeface="+mn-lt"/>
                        <a:ea typeface="微软雅黑" panose="020B0503020204020204" charset="-122"/>
                        <a:cs typeface="Times New Roman Regular" panose="02020603050405020304" charset="0"/>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rPr>
                        <a:t>Red and blue indicator lights</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altLang="zh-CN" sz="2400" kern="1200" dirty="0">
                          <a:solidFill>
                            <a:schemeClr val="tx1"/>
                          </a:solidFill>
                          <a:latin typeface="+mn-lt"/>
                          <a:ea typeface="微软雅黑" panose="020B0503020204020204" charset="-122"/>
                        </a:rPr>
                        <a:t>Operation Temperature </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cs typeface="Times New Roman Regular" panose="02020603050405020304" charset="0"/>
                        </a:rPr>
                        <a:t>0~40℃</a:t>
                      </a:r>
                      <a:endParaRPr lang="en-US" altLang="zh-CN" sz="2400" kern="1200" dirty="0">
                        <a:solidFill>
                          <a:schemeClr val="tx1"/>
                        </a:solidFill>
                        <a:latin typeface="+mn-lt"/>
                        <a:ea typeface="微软雅黑" panose="020B0503020204020204" charset="-122"/>
                        <a:cs typeface="Times New Roman Regular" panose="02020603050405020304" charset="0"/>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r h="575665">
                <a:tc>
                  <a:txBody>
                    <a:bodyPr/>
                    <a:lstStyle/>
                    <a:p>
                      <a:pPr algn="ctr" fontAlgn="t"/>
                      <a:r>
                        <a:rPr lang="en-US" altLang="zh-CN" sz="2400" kern="1200" dirty="0">
                          <a:solidFill>
                            <a:schemeClr val="tx1"/>
                          </a:solidFill>
                          <a:latin typeface="+mn-lt"/>
                          <a:ea typeface="微软雅黑" panose="020B0503020204020204" charset="-122"/>
                        </a:rPr>
                        <a:t>Operation Humidity</a:t>
                      </a:r>
                      <a:endParaRPr lang="zh-CN" altLang="en-US" sz="2400" kern="1200" dirty="0">
                        <a:solidFill>
                          <a:schemeClr val="tx1"/>
                        </a:solidFill>
                        <a:latin typeface="+mn-lt"/>
                        <a:ea typeface="微软雅黑" panose="020B0503020204020204" charset="-122"/>
                        <a:cs typeface="+mn-cs"/>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c>
                  <a:txBody>
                    <a:bodyPr/>
                    <a:lstStyle/>
                    <a:p>
                      <a:pPr algn="ctr" fontAlgn="t"/>
                      <a:r>
                        <a:rPr lang="en-US" altLang="zh-CN" sz="2400" kern="1200" dirty="0">
                          <a:solidFill>
                            <a:schemeClr val="tx1"/>
                          </a:solidFill>
                          <a:latin typeface="+mn-lt"/>
                          <a:ea typeface="微软雅黑" panose="020B0503020204020204" charset="-122"/>
                          <a:cs typeface="Times New Roman Regular" panose="02020603050405020304" charset="0"/>
                        </a:rPr>
                        <a:t>0-95%</a:t>
                      </a:r>
                      <a:r>
                        <a:rPr lang="zh-CN" altLang="en-US" sz="2400" kern="1200" dirty="0">
                          <a:solidFill>
                            <a:schemeClr val="tx1"/>
                          </a:solidFill>
                          <a:latin typeface="+mn-lt"/>
                          <a:ea typeface="微软雅黑" panose="020B0503020204020204" charset="-122"/>
                          <a:cs typeface="Times New Roman Regular" panose="02020603050405020304" charset="0"/>
                        </a:rPr>
                        <a:t>，</a:t>
                      </a:r>
                      <a:r>
                        <a:rPr lang="en-US" altLang="zh-CN" sz="2400" dirty="0">
                          <a:latin typeface="+mn-lt"/>
                        </a:rPr>
                        <a:t>No condensation</a:t>
                      </a:r>
                      <a:endParaRPr lang="zh-CN" altLang="en-US" sz="2400" kern="1200" dirty="0">
                        <a:solidFill>
                          <a:schemeClr val="tx1"/>
                        </a:solidFill>
                        <a:latin typeface="+mn-lt"/>
                        <a:ea typeface="微软雅黑" panose="020B0503020204020204" charset="-122"/>
                        <a:cs typeface="Times New Roman Regular" panose="02020603050405020304" charset="0"/>
                      </a:endParaRPr>
                    </a:p>
                  </a:txBody>
                  <a:tcPr marL="47078" marR="47078" marT="32955" marB="329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tcPr>
                </a:tc>
              </a:tr>
            </a:tbl>
          </a:graphicData>
        </a:graphic>
      </p:graphicFrame>
      <p:sp>
        <p:nvSpPr>
          <p:cNvPr id="5" name="文本框 4"/>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dirty="0">
                <a:latin typeface="Calibri" panose="020F0502020204030204" pitchFamily="34" charset="0"/>
                <a:ea typeface="微软雅黑" panose="020B0503020204020204" charset="-122"/>
                <a:cs typeface="Calibri" panose="020F0502020204030204" pitchFamily="34" charset="0"/>
              </a:rPr>
              <a:t>Product Precision</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39819" y="4559740"/>
            <a:ext cx="18235615" cy="5092065"/>
          </a:xfrm>
          <a:prstGeom prst="rect">
            <a:avLst/>
          </a:prstGeom>
          <a:noFill/>
          <a:ln w="12700">
            <a:noFill/>
          </a:ln>
        </p:spPr>
        <p:txBody>
          <a:bodyPr vert="horz" wrap="square" lIns="84079" tIns="84079" rIns="84079" bIns="84079" anchor="t" anchorCtr="0">
            <a:spAutoFit/>
          </a:bodyPr>
          <a:lstStyle>
            <a:defPPr>
              <a:defRPr lang="en-US"/>
            </a:defPPr>
            <a:lvl1pPr algn="l"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Product Introduction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accent1">
                    <a:lumMod val="75000"/>
                  </a:schemeClr>
                </a:solidFill>
                <a:latin typeface="Arial" panose="020B0604020202020204" pitchFamily="34" charset="0"/>
                <a:cs typeface="Arial" panose="020B0604020202020204" pitchFamily="34" charset="0"/>
                <a:sym typeface="+mn-ea"/>
              </a:rPr>
              <a:t>Product Installation</a:t>
            </a:r>
            <a:endParaRPr lang="en-US" altLang="zh-CN" sz="4000" dirty="0">
              <a:solidFill>
                <a:schemeClr val="accent1">
                  <a:lumMod val="75000"/>
                </a:schemeClr>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Configuration on App</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FAQ</a:t>
            </a:r>
            <a:endParaRPr lang="en-US" altLang="zh-CN" sz="4000" dirty="0">
              <a:solidFill>
                <a:schemeClr val="tx1"/>
              </a:solidFill>
              <a:latin typeface="Arial" panose="020B0604020202020204" pitchFamily="34" charset="0"/>
              <a:cs typeface="Arial" panose="020B0604020202020204" pitchFamily="34" charset="0"/>
            </a:endParaRPr>
          </a:p>
        </p:txBody>
      </p:sp>
      <p:sp>
        <p:nvSpPr>
          <p:cNvPr id="4" name="文本框 3"/>
          <p:cNvSpPr txBox="1"/>
          <p:nvPr/>
        </p:nvSpPr>
        <p:spPr>
          <a:xfrm>
            <a:off x="850053" y="3064723"/>
            <a:ext cx="20323387" cy="1183005"/>
          </a:xfrm>
          <a:prstGeom prst="rect">
            <a:avLst/>
          </a:prstGeom>
          <a:noFill/>
          <a:ln w="12700">
            <a:noFill/>
          </a:ln>
        </p:spPr>
        <p:txBody>
          <a:bodyPr vert="horz" wrap="square" lIns="84079" tIns="84079" rIns="84079" bIns="84079" anchor="t" anchorCtr="0">
            <a:spAutoFit/>
          </a:bodyPr>
          <a:lstStyle>
            <a:defPPr>
              <a:defRPr lang="en-US"/>
            </a:defPPr>
            <a:lvl1pPr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algn="l"/>
            <a:r>
              <a:rPr lang="en-US" altLang="zh-CN" sz="6600" dirty="0">
                <a:solidFill>
                  <a:schemeClr val="tx1"/>
                </a:solidFill>
                <a:latin typeface="Arial Bold" panose="020B0604020202020204" charset="0"/>
                <a:cs typeface="Arial Bold" panose="020B0604020202020204" charset="0"/>
                <a:sym typeface="+mn-ea"/>
              </a:rPr>
              <a:t>Content</a:t>
            </a:r>
            <a:endParaRPr lang="en-US" altLang="zh-CN" sz="6600" dirty="0">
              <a:solidFill>
                <a:schemeClr val="tx1"/>
              </a:solidFill>
              <a:latin typeface="Arial Bold" panose="020B0604020202020204" charset="0"/>
              <a:cs typeface="Arial Bold" panose="020B0604020202020204" charset="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dirty="0">
                <a:latin typeface="Calibri" panose="020F0502020204030204" pitchFamily="34" charset="0"/>
                <a:ea typeface="微软雅黑" panose="020B0503020204020204" charset="-122"/>
                <a:cs typeface="Calibri" panose="020F0502020204030204" pitchFamily="34" charset="0"/>
              </a:rPr>
              <a:t>Installation</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
        <p:nvSpPr>
          <p:cNvPr id="4" name="文本框 3"/>
          <p:cNvSpPr txBox="1"/>
          <p:nvPr/>
        </p:nvSpPr>
        <p:spPr>
          <a:xfrm>
            <a:off x="1061720" y="2039620"/>
            <a:ext cx="20833715" cy="829945"/>
          </a:xfrm>
          <a:prstGeom prst="rect">
            <a:avLst/>
          </a:prstGeom>
          <a:noFill/>
        </p:spPr>
        <p:txBody>
          <a:bodyPr wrap="square" rtlCol="0" anchor="t">
            <a:spAutoFit/>
          </a:bodyPr>
          <a:p>
            <a:pPr algn="l"/>
            <a:r>
              <a:rPr lang="en-US" altLang="zh-CN">
                <a:solidFill>
                  <a:schemeClr val="tx1"/>
                </a:solidFill>
              </a:rPr>
              <a:t>The product dimensions are 70.2</a:t>
            </a:r>
            <a:r>
              <a:rPr lang="en-US" altLang="en-US">
                <a:solidFill>
                  <a:schemeClr val="tx1"/>
                </a:solidFill>
              </a:rPr>
              <a:t>×</a:t>
            </a:r>
            <a:r>
              <a:rPr lang="en-US" altLang="zh-CN">
                <a:solidFill>
                  <a:schemeClr val="tx1"/>
                </a:solidFill>
              </a:rPr>
              <a:t>44.0</a:t>
            </a:r>
            <a:r>
              <a:rPr lang="en-US" altLang="en-US">
                <a:solidFill>
                  <a:schemeClr val="tx1"/>
                </a:solidFill>
              </a:rPr>
              <a:t>×</a:t>
            </a:r>
            <a:r>
              <a:rPr lang="en-US" altLang="zh-CN">
                <a:solidFill>
                  <a:schemeClr val="tx1"/>
                </a:solidFill>
              </a:rPr>
              <a:t>30.8mm (2.76 </a:t>
            </a:r>
            <a:r>
              <a:rPr lang="en-US" altLang="en-US">
                <a:solidFill>
                  <a:schemeClr val="tx1"/>
                </a:solidFill>
              </a:rPr>
              <a:t>×</a:t>
            </a:r>
            <a:r>
              <a:rPr lang="en-US" altLang="zh-CN">
                <a:solidFill>
                  <a:schemeClr val="tx1"/>
                </a:solidFill>
              </a:rPr>
              <a:t> 1.73 </a:t>
            </a:r>
            <a:r>
              <a:rPr lang="en-US" altLang="en-US">
                <a:solidFill>
                  <a:schemeClr val="tx1"/>
                </a:solidFill>
              </a:rPr>
              <a:t>×</a:t>
            </a:r>
            <a:r>
              <a:rPr lang="en-US" altLang="zh-CN">
                <a:solidFill>
                  <a:schemeClr val="tx1"/>
                </a:solidFill>
              </a:rPr>
              <a:t> 1.21 in.), and the recommended cassette dimensions are greater than 3 inches (75mm) in length, greater than 2 inches (50.8mm) in width, and greater than 2-1/8 inches (54mm) in depth.</a:t>
            </a:r>
            <a:endParaRPr lang="en-US" altLang="zh-CN">
              <a:solidFill>
                <a:schemeClr val="tx1"/>
              </a:solidFill>
            </a:endParaRPr>
          </a:p>
        </p:txBody>
      </p:sp>
      <p:pic>
        <p:nvPicPr>
          <p:cNvPr id="5" name="图片 4"/>
          <p:cNvPicPr>
            <a:picLocks noChangeAspect="1"/>
          </p:cNvPicPr>
          <p:nvPr/>
        </p:nvPicPr>
        <p:blipFill>
          <a:blip r:embed="rId1"/>
          <a:srcRect t="17224" b="18357"/>
          <a:stretch>
            <a:fillRect/>
          </a:stretch>
        </p:blipFill>
        <p:spPr>
          <a:xfrm>
            <a:off x="2554605" y="3263265"/>
            <a:ext cx="15861665" cy="102171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dirty="0">
                <a:latin typeface="Calibri" panose="020F0502020204030204" pitchFamily="34" charset="0"/>
                <a:ea typeface="微软雅黑" panose="020B0503020204020204" charset="-122"/>
                <a:cs typeface="Calibri" panose="020F0502020204030204" pitchFamily="34" charset="0"/>
              </a:rPr>
              <a:t>Installation</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pic>
        <p:nvPicPr>
          <p:cNvPr id="5" name="图片 4"/>
          <p:cNvPicPr>
            <a:picLocks noChangeAspect="1"/>
          </p:cNvPicPr>
          <p:nvPr/>
        </p:nvPicPr>
        <p:blipFill>
          <a:blip r:embed="rId1"/>
          <a:stretch>
            <a:fillRect/>
          </a:stretch>
        </p:blipFill>
        <p:spPr>
          <a:xfrm>
            <a:off x="612140" y="1719580"/>
            <a:ext cx="17966055" cy="10708005"/>
          </a:xfrm>
          <a:prstGeom prst="rect">
            <a:avLst/>
          </a:prstGeom>
        </p:spPr>
      </p:pic>
      <p:pic>
        <p:nvPicPr>
          <p:cNvPr id="1026" name="Picture 2" descr="Wire Nut Blue SKU-15231 | Ronical Technologies LLP - Wide range of embedded  electronics industrial engineering products like device programmers and  automation produ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0870" y="7528560"/>
            <a:ext cx="5221605" cy="52216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dirty="0">
                <a:latin typeface="Calibri" panose="020F0502020204030204" pitchFamily="34" charset="0"/>
                <a:ea typeface="微软雅黑" panose="020B0503020204020204" charset="-122"/>
                <a:cs typeface="Calibri" panose="020F0502020204030204" pitchFamily="34" charset="0"/>
              </a:rPr>
              <a:t>Installation</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pic>
        <p:nvPicPr>
          <p:cNvPr id="3" name="图片 2"/>
          <p:cNvPicPr>
            <a:picLocks noChangeAspect="1"/>
          </p:cNvPicPr>
          <p:nvPr/>
        </p:nvPicPr>
        <p:blipFill>
          <a:blip r:embed="rId1"/>
          <a:stretch>
            <a:fillRect/>
          </a:stretch>
        </p:blipFill>
        <p:spPr>
          <a:xfrm>
            <a:off x="1321435" y="1763395"/>
            <a:ext cx="20626705" cy="117900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39819" y="4559740"/>
            <a:ext cx="18235615" cy="5092065"/>
          </a:xfrm>
          <a:prstGeom prst="rect">
            <a:avLst/>
          </a:prstGeom>
          <a:noFill/>
          <a:ln w="12700">
            <a:noFill/>
          </a:ln>
        </p:spPr>
        <p:txBody>
          <a:bodyPr vert="horz" wrap="square" lIns="84079" tIns="84079" rIns="84079" bIns="84079" anchor="t" anchorCtr="0">
            <a:spAutoFit/>
          </a:bodyPr>
          <a:lstStyle>
            <a:defPPr>
              <a:defRPr lang="en-US"/>
            </a:defPPr>
            <a:lvl1pPr algn="l"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Product Introduction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Product Installation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accent1">
                    <a:lumMod val="75000"/>
                  </a:schemeClr>
                </a:solidFill>
                <a:latin typeface="Arial" panose="020B0604020202020204" pitchFamily="34" charset="0"/>
                <a:cs typeface="Arial" panose="020B0604020202020204" pitchFamily="34" charset="0"/>
                <a:sym typeface="+mn-ea"/>
              </a:rPr>
              <a:t>Configuration on App</a:t>
            </a:r>
            <a:endParaRPr lang="en-US" altLang="zh-CN" sz="4000" dirty="0">
              <a:solidFill>
                <a:schemeClr val="accent1">
                  <a:lumMod val="75000"/>
                </a:schemeClr>
              </a:solidFill>
              <a:latin typeface="Arial" panose="020B0604020202020204" pitchFamily="34" charset="0"/>
              <a:cs typeface="Arial" panose="020B0604020202020204" pitchFamily="34" charset="0"/>
            </a:endParaRPr>
          </a:p>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FAQ</a:t>
            </a:r>
            <a:endParaRPr lang="en-US" altLang="zh-CN" sz="4000" dirty="0">
              <a:solidFill>
                <a:schemeClr val="tx1"/>
              </a:solidFill>
              <a:latin typeface="Arial" panose="020B0604020202020204" pitchFamily="34" charset="0"/>
              <a:cs typeface="Arial" panose="020B0604020202020204" pitchFamily="34" charset="0"/>
            </a:endParaRPr>
          </a:p>
        </p:txBody>
      </p:sp>
      <p:sp>
        <p:nvSpPr>
          <p:cNvPr id="4" name="文本框 3"/>
          <p:cNvSpPr txBox="1"/>
          <p:nvPr/>
        </p:nvSpPr>
        <p:spPr>
          <a:xfrm>
            <a:off x="850053" y="3064723"/>
            <a:ext cx="20323387" cy="1183005"/>
          </a:xfrm>
          <a:prstGeom prst="rect">
            <a:avLst/>
          </a:prstGeom>
          <a:noFill/>
          <a:ln w="12700">
            <a:noFill/>
          </a:ln>
        </p:spPr>
        <p:txBody>
          <a:bodyPr vert="horz" wrap="square" lIns="84079" tIns="84079" rIns="84079" bIns="84079" anchor="t" anchorCtr="0">
            <a:spAutoFit/>
          </a:bodyPr>
          <a:lstStyle>
            <a:defPPr>
              <a:defRPr lang="en-US"/>
            </a:defPPr>
            <a:lvl1pPr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algn="l"/>
            <a:r>
              <a:rPr lang="en-US" altLang="zh-CN" sz="6600" dirty="0">
                <a:solidFill>
                  <a:schemeClr val="tx1"/>
                </a:solidFill>
                <a:latin typeface="Arial Bold" panose="020B0604020202020204" charset="0"/>
                <a:cs typeface="Arial Bold" panose="020B0604020202020204" charset="0"/>
                <a:sym typeface="+mn-ea"/>
              </a:rPr>
              <a:t>Content</a:t>
            </a:r>
            <a:endParaRPr lang="en-US" altLang="zh-CN" sz="6600" dirty="0">
              <a:solidFill>
                <a:schemeClr val="tx1"/>
              </a:solidFill>
              <a:latin typeface="Arial Bold" panose="020B0604020202020204" charset="0"/>
              <a:cs typeface="Arial Bold" panose="020B0604020202020204"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0395" y="2511425"/>
            <a:ext cx="14769465" cy="10755630"/>
          </a:xfrm>
          <a:prstGeom prst="rect">
            <a:avLst/>
          </a:prstGeom>
          <a:noFill/>
        </p:spPr>
        <p:txBody>
          <a:bodyPr wrap="square" rtlCol="0">
            <a:spAutoFit/>
          </a:bodyPr>
          <a:lstStyle/>
          <a:p>
            <a:pPr algn="l">
              <a:lnSpc>
                <a:spcPct val="150000"/>
              </a:lnSpc>
            </a:pPr>
            <a:r>
              <a:rPr lang="en-US" altLang="zh-CN" sz="2200" b="1" dirty="0">
                <a:solidFill>
                  <a:schemeClr val="tx1"/>
                </a:solidFill>
                <a:effectLst/>
                <a:ea typeface="微软雅黑" panose="020B0503020204020204" charset="-122"/>
                <a:cs typeface="Times New Roman Regular" panose="02020603050405020304" charset="0"/>
              </a:rPr>
              <a:t>Using devices in a specific Matter ecosystem (Thread mode)</a:t>
            </a:r>
            <a:r>
              <a:rPr lang="en-US" altLang="zh-CN" sz="2200" dirty="0">
                <a:solidFill>
                  <a:schemeClr val="tx1"/>
                </a:solidFill>
                <a:effectLst/>
                <a:ea typeface="微软雅黑" panose="020B0503020204020204" charset="-122"/>
                <a:cs typeface="Times New Roman Regular" panose="02020603050405020304" charset="0"/>
              </a:rPr>
              <a:t>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Requires the Matter controller and Thread border router of that ecosystem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1) Double-click the ON/OFF button, then hold it for 5 seconds until the green indicator light starts flashing, indicating that the device has entered network configuration mode.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2) Open an app that supports Matter, scan the Matter code in the manual or on the product, or enter the setup code to add the device to the app.</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 3) Follow the app instructions to complete the operation.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b="1" dirty="0">
                <a:solidFill>
                  <a:schemeClr val="tx1"/>
                </a:solidFill>
                <a:effectLst/>
                <a:ea typeface="微软雅黑" panose="020B0503020204020204" charset="-122"/>
                <a:cs typeface="Times New Roman Regular" panose="02020603050405020304" charset="0"/>
              </a:rPr>
              <a:t>Using devices in Aqara Home (Thread mode) Requires an Aqara gateway with border router function (such as Hub M3)</a:t>
            </a:r>
            <a:endParaRPr lang="en-US" altLang="zh-CN" sz="2200" b="1"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 1) Double-click the ON/OFF button, then hold it for 5 seconds until the green indicator light starts flashing, indicating that the device has entered network configuration mode.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2) In the Aqara Home app, click "Add accessories", select Dimmer Switch H2 US, scan the Matter code in the manual or on the product, or enter the setup code to add the device to the app, and select Thread on the "Switching protocol" page.</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 3) Follow the app instructions to complete the operation.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b="1" dirty="0">
                <a:solidFill>
                  <a:schemeClr val="tx1"/>
                </a:solidFill>
                <a:effectLst/>
                <a:ea typeface="微软雅黑" panose="020B0503020204020204" charset="-122"/>
                <a:cs typeface="Times New Roman Regular" panose="02020603050405020304" charset="0"/>
              </a:rPr>
              <a:t>Using the device in Aqara Home (Zigbee mode) Requires an Aqara Zigbee gateway (such as Hub M3)</a:t>
            </a:r>
            <a:endParaRPr lang="en-US" altLang="zh-CN" sz="2200" b="1"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 1) Double-click the ON/OFF button, then press and hold for 5 seconds until the green indicator light starts flashing, indicating that the device has entered network configuration mode. </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2) In the Aqara Home app, click "Add Accessory", hold your phone close to the device, and Dimmer Switch H2 US will be displayed on the top left of the app. Click the icon and select Zigbee on the "Switch Protocol" page.</a:t>
            </a:r>
            <a:endParaRPr lang="en-US" altLang="zh-CN" sz="2200" dirty="0">
              <a:solidFill>
                <a:schemeClr val="tx1"/>
              </a:solidFill>
              <a:effectLst/>
              <a:ea typeface="微软雅黑" panose="020B0503020204020204" charset="-122"/>
              <a:cs typeface="Times New Roman Regular" panose="02020603050405020304" charset="0"/>
            </a:endParaRPr>
          </a:p>
          <a:p>
            <a:pPr algn="l">
              <a:lnSpc>
                <a:spcPct val="150000"/>
              </a:lnSpc>
            </a:pPr>
            <a:r>
              <a:rPr lang="en-US" altLang="zh-CN" sz="2200" dirty="0">
                <a:solidFill>
                  <a:schemeClr val="tx1"/>
                </a:solidFill>
                <a:effectLst/>
                <a:ea typeface="微软雅黑" panose="020B0503020204020204" charset="-122"/>
                <a:cs typeface="Times New Roman Regular" panose="02020603050405020304" charset="0"/>
              </a:rPr>
              <a:t> 3) Follow the app instructions to complete the operation.</a:t>
            </a:r>
            <a:endParaRPr lang="en-US" altLang="zh-CN" sz="2200" dirty="0">
              <a:solidFill>
                <a:schemeClr val="tx1"/>
              </a:solidFill>
              <a:effectLst/>
              <a:ea typeface="微软雅黑" panose="020B0503020204020204" charset="-122"/>
              <a:cs typeface="Times New Roman Regular" panose="02020603050405020304" charset="0"/>
            </a:endParaRPr>
          </a:p>
        </p:txBody>
      </p:sp>
      <p:sp>
        <p:nvSpPr>
          <p:cNvPr id="3"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dirty="0">
                <a:latin typeface="Calibri" panose="020F0502020204030204" pitchFamily="34" charset="0"/>
                <a:ea typeface="微软雅黑" panose="020B0503020204020204" charset="-122"/>
                <a:cs typeface="Calibri" panose="020F0502020204030204" pitchFamily="34" charset="0"/>
              </a:rPr>
              <a:t>Quick Setting</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pic>
        <p:nvPicPr>
          <p:cNvPr id="4" name="图片 3"/>
          <p:cNvPicPr>
            <a:picLocks noChangeAspect="1"/>
          </p:cNvPicPr>
          <p:nvPr>
            <p:custDataLst>
              <p:tags r:id="rId1"/>
            </p:custDataLst>
          </p:nvPr>
        </p:nvPicPr>
        <p:blipFill>
          <a:blip r:embed="rId2"/>
          <a:srcRect l="28441" r="28441"/>
          <a:stretch>
            <a:fillRect/>
          </a:stretch>
        </p:blipFill>
        <p:spPr>
          <a:xfrm>
            <a:off x="16457930" y="2075180"/>
            <a:ext cx="7692390" cy="100361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图形用户界面, 应用程序&#10;&#10;描述已自动生成"/>
          <p:cNvPicPr>
            <a:picLocks noChangeAspect="1"/>
          </p:cNvPicPr>
          <p:nvPr/>
        </p:nvPicPr>
        <p:blipFill>
          <a:blip r:embed="rId1"/>
          <a:stretch>
            <a:fillRect/>
          </a:stretch>
        </p:blipFill>
        <p:spPr>
          <a:xfrm>
            <a:off x="2785724" y="1753496"/>
            <a:ext cx="5001506" cy="10852164"/>
          </a:xfrm>
          <a:prstGeom prst="rect">
            <a:avLst/>
          </a:prstGeom>
        </p:spPr>
      </p:pic>
      <p:pic>
        <p:nvPicPr>
          <p:cNvPr id="14" name="图片 13" descr="图形用户界面, 应用程序&#10;&#10;描述已自动生成"/>
          <p:cNvPicPr>
            <a:picLocks noChangeAspect="1"/>
          </p:cNvPicPr>
          <p:nvPr/>
        </p:nvPicPr>
        <p:blipFill>
          <a:blip r:embed="rId2"/>
          <a:stretch>
            <a:fillRect/>
          </a:stretch>
        </p:blipFill>
        <p:spPr>
          <a:xfrm>
            <a:off x="17117022" y="1753496"/>
            <a:ext cx="5001506" cy="10852164"/>
          </a:xfrm>
          <a:prstGeom prst="rect">
            <a:avLst/>
          </a:prstGeom>
        </p:spPr>
      </p:pic>
      <p:sp>
        <p:nvSpPr>
          <p:cNvPr id="8" name="文本框 7"/>
          <p:cNvSpPr txBox="1"/>
          <p:nvPr/>
        </p:nvSpPr>
        <p:spPr>
          <a:xfrm>
            <a:off x="621188" y="502738"/>
            <a:ext cx="14501814" cy="906145"/>
          </a:xfrm>
          <a:prstGeom prst="rect">
            <a:avLst/>
          </a:prstGeom>
          <a:noFill/>
          <a:ln w="12700">
            <a:noFill/>
          </a:ln>
        </p:spPr>
        <p:txBody>
          <a:bodyPr vert="horz" wrap="square" lIns="84080" tIns="84080" rIns="84080" bIns="84080" anchor="t" anchorCtr="0">
            <a:spAutoFit/>
          </a:bodyPr>
          <a:lstStyle/>
          <a:p>
            <a:pPr algn="l" defTabSz="2022475"/>
            <a:r>
              <a:rPr lang="en-US" altLang="zh-CN" sz="4800" b="1" dirty="0">
                <a:solidFill>
                  <a:schemeClr val="tx1"/>
                </a:solidFill>
                <a:ea typeface="微软雅黑" panose="020B0503020204020204" charset="-122"/>
                <a:cs typeface="+mn-lt"/>
                <a:sym typeface="Segoe Print" panose="02000600000000000000" charset="0"/>
              </a:rPr>
              <a:t>Binding</a:t>
            </a:r>
            <a:endParaRPr lang="en-US" altLang="zh-CN" sz="4800" b="1" dirty="0">
              <a:solidFill>
                <a:schemeClr val="tx1"/>
              </a:solidFill>
              <a:ea typeface="微软雅黑" panose="020B0503020204020204" charset="-122"/>
              <a:cs typeface="+mn-lt"/>
              <a:sym typeface="Segoe Print" panose="02000600000000000000" charset="0"/>
            </a:endParaRPr>
          </a:p>
        </p:txBody>
      </p:sp>
      <p:sp>
        <p:nvSpPr>
          <p:cNvPr id="5" name="文本框 4"/>
          <p:cNvSpPr txBox="1"/>
          <p:nvPr/>
        </p:nvSpPr>
        <p:spPr>
          <a:xfrm>
            <a:off x="19104104" y="4143856"/>
            <a:ext cx="2921000" cy="706755"/>
          </a:xfrm>
          <a:prstGeom prst="rect">
            <a:avLst/>
          </a:prstGeom>
          <a:noFill/>
        </p:spPr>
        <p:txBody>
          <a:bodyPr wrap="square" rtlCol="0">
            <a:spAutoFit/>
          </a:bodyPr>
          <a:lstStyle/>
          <a:p>
            <a:pPr algn="ctr"/>
            <a:r>
              <a:rPr lang="en-US" altLang="zh-CN" sz="4000" dirty="0">
                <a:solidFill>
                  <a:srgbClr val="FF0000"/>
                </a:solidFill>
              </a:rPr>
              <a:t>Zigbee mode</a:t>
            </a:r>
            <a:endParaRPr lang="en-US" altLang="zh-CN" sz="4000" dirty="0">
              <a:solidFill>
                <a:srgbClr val="FF0000"/>
              </a:solidFill>
            </a:endParaRPr>
          </a:p>
        </p:txBody>
      </p:sp>
      <p:sp>
        <p:nvSpPr>
          <p:cNvPr id="6" name="文本框 5"/>
          <p:cNvSpPr txBox="1"/>
          <p:nvPr/>
        </p:nvSpPr>
        <p:spPr>
          <a:xfrm>
            <a:off x="4351655" y="4144010"/>
            <a:ext cx="3202940" cy="1322070"/>
          </a:xfrm>
          <a:prstGeom prst="rect">
            <a:avLst/>
          </a:prstGeom>
          <a:noFill/>
        </p:spPr>
        <p:txBody>
          <a:bodyPr wrap="square" rtlCol="0">
            <a:spAutoFit/>
          </a:bodyPr>
          <a:lstStyle/>
          <a:p>
            <a:pPr algn="ctr"/>
            <a:r>
              <a:rPr lang="en-US" altLang="zh-CN" sz="4000" dirty="0">
                <a:solidFill>
                  <a:srgbClr val="FF0000"/>
                </a:solidFill>
              </a:rPr>
              <a:t>Matter mode(default)</a:t>
            </a:r>
            <a:endParaRPr lang="en-US" altLang="zh-CN" sz="4000" dirty="0">
              <a:solidFill>
                <a:srgbClr val="FF0000"/>
              </a:solidFill>
            </a:endParaRPr>
          </a:p>
        </p:txBody>
      </p:sp>
      <p:pic>
        <p:nvPicPr>
          <p:cNvPr id="16" name="图片 15"/>
          <p:cNvPicPr>
            <a:picLocks noChangeAspect="1"/>
          </p:cNvPicPr>
          <p:nvPr/>
        </p:nvPicPr>
        <p:blipFill>
          <a:blip r:embed="rId3"/>
          <a:stretch>
            <a:fillRect/>
          </a:stretch>
        </p:blipFill>
        <p:spPr>
          <a:xfrm>
            <a:off x="8169830" y="4109134"/>
            <a:ext cx="6162046" cy="6863666"/>
          </a:xfrm>
          <a:prstGeom prst="rect">
            <a:avLst/>
          </a:prstGeom>
        </p:spPr>
      </p:pic>
      <p:cxnSp>
        <p:nvCxnSpPr>
          <p:cNvPr id="10" name="直线箭头连接符 9"/>
          <p:cNvCxnSpPr/>
          <p:nvPr/>
        </p:nvCxnSpPr>
        <p:spPr>
          <a:xfrm>
            <a:off x="7554682" y="2743200"/>
            <a:ext cx="3696170" cy="6662058"/>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21188" y="502738"/>
            <a:ext cx="14501814" cy="906145"/>
          </a:xfrm>
          <a:prstGeom prst="rect">
            <a:avLst/>
          </a:prstGeom>
          <a:noFill/>
          <a:ln w="12700">
            <a:noFill/>
          </a:ln>
        </p:spPr>
        <p:txBody>
          <a:bodyPr vert="horz" wrap="square" lIns="84080" tIns="84080" rIns="84080" bIns="84080" anchor="t" anchorCtr="0">
            <a:spAutoFit/>
          </a:bodyPr>
          <a:lstStyle/>
          <a:p>
            <a:pPr algn="l" defTabSz="2022475"/>
            <a:r>
              <a:rPr lang="en-US" altLang="zh-CN" sz="4800" b="1" dirty="0">
                <a:solidFill>
                  <a:schemeClr val="tx1"/>
                </a:solidFill>
                <a:ea typeface="微软雅黑" panose="020B0503020204020204" charset="-122"/>
                <a:cs typeface="+mn-lt"/>
                <a:sym typeface="Segoe Print" panose="02000600000000000000" charset="0"/>
              </a:rPr>
              <a:t>Dual protocol switching</a:t>
            </a:r>
            <a:endParaRPr lang="en-US" altLang="zh-CN" sz="4800" b="1" dirty="0">
              <a:solidFill>
                <a:schemeClr val="tx1"/>
              </a:solidFill>
              <a:ea typeface="微软雅黑" panose="020B0503020204020204" charset="-122"/>
              <a:cs typeface="+mn-lt"/>
              <a:sym typeface="Segoe Print" panose="02000600000000000000" charset="0"/>
            </a:endParaRPr>
          </a:p>
        </p:txBody>
      </p:sp>
      <p:sp>
        <p:nvSpPr>
          <p:cNvPr id="7" name="文本框 6"/>
          <p:cNvSpPr txBox="1"/>
          <p:nvPr/>
        </p:nvSpPr>
        <p:spPr>
          <a:xfrm>
            <a:off x="353960" y="1677624"/>
            <a:ext cx="23318838" cy="953135"/>
          </a:xfrm>
          <a:prstGeom prst="rect">
            <a:avLst/>
          </a:prstGeom>
          <a:noFill/>
        </p:spPr>
        <p:txBody>
          <a:bodyPr wrap="square">
            <a:spAutoFit/>
          </a:bodyPr>
          <a:lstStyle/>
          <a:p>
            <a:pPr algn="l"/>
            <a:r>
              <a:rPr lang="en-US" altLang="zh-CN" sz="2800" dirty="0">
                <a:solidFill>
                  <a:schemeClr val="tx1"/>
                </a:solidFill>
              </a:rPr>
              <a:t>Click Add Device in the Aqara home app, then scan the Matter QR code under the device button. Select Switch Protocol on the network access interface and select the protocol type you need. Wait for the device to switch protocols.</a:t>
            </a:r>
            <a:endParaRPr lang="en-US" altLang="zh-CN" sz="2800" dirty="0">
              <a:solidFill>
                <a:schemeClr val="tx1"/>
              </a:solidFill>
            </a:endParaRPr>
          </a:p>
        </p:txBody>
      </p:sp>
      <p:pic>
        <p:nvPicPr>
          <p:cNvPr id="4" name="图片 3"/>
          <p:cNvPicPr>
            <a:picLocks noChangeAspect="1"/>
          </p:cNvPicPr>
          <p:nvPr/>
        </p:nvPicPr>
        <p:blipFill>
          <a:blip r:embed="rId1"/>
          <a:stretch>
            <a:fillRect/>
          </a:stretch>
        </p:blipFill>
        <p:spPr>
          <a:xfrm>
            <a:off x="2282825" y="3428365"/>
            <a:ext cx="4150360" cy="8469630"/>
          </a:xfrm>
          <a:prstGeom prst="rect">
            <a:avLst/>
          </a:prstGeom>
        </p:spPr>
      </p:pic>
      <p:pic>
        <p:nvPicPr>
          <p:cNvPr id="5" name="图片 4"/>
          <p:cNvPicPr>
            <a:picLocks noChangeAspect="1"/>
          </p:cNvPicPr>
          <p:nvPr/>
        </p:nvPicPr>
        <p:blipFill>
          <a:blip r:embed="rId2"/>
          <a:stretch>
            <a:fillRect/>
          </a:stretch>
        </p:blipFill>
        <p:spPr>
          <a:xfrm>
            <a:off x="8025130" y="3428365"/>
            <a:ext cx="4091940" cy="8609965"/>
          </a:xfrm>
          <a:prstGeom prst="rect">
            <a:avLst/>
          </a:prstGeom>
        </p:spPr>
      </p:pic>
      <p:pic>
        <p:nvPicPr>
          <p:cNvPr id="6" name="图片 5"/>
          <p:cNvPicPr>
            <a:picLocks noChangeAspect="1"/>
          </p:cNvPicPr>
          <p:nvPr/>
        </p:nvPicPr>
        <p:blipFill>
          <a:blip r:embed="rId3"/>
          <a:stretch>
            <a:fillRect/>
          </a:stretch>
        </p:blipFill>
        <p:spPr>
          <a:xfrm>
            <a:off x="14022070" y="3428365"/>
            <a:ext cx="4133850" cy="8609965"/>
          </a:xfrm>
          <a:prstGeom prst="rect">
            <a:avLst/>
          </a:prstGeom>
        </p:spPr>
      </p:pic>
      <p:pic>
        <p:nvPicPr>
          <p:cNvPr id="13" name="图片 12"/>
          <p:cNvPicPr>
            <a:picLocks noChangeAspect="1"/>
          </p:cNvPicPr>
          <p:nvPr/>
        </p:nvPicPr>
        <p:blipFill>
          <a:blip r:embed="rId4"/>
          <a:stretch>
            <a:fillRect/>
          </a:stretch>
        </p:blipFill>
        <p:spPr>
          <a:xfrm>
            <a:off x="19792950" y="3428365"/>
            <a:ext cx="4128770" cy="860996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21188" y="502738"/>
            <a:ext cx="14501814" cy="906145"/>
          </a:xfrm>
          <a:prstGeom prst="rect">
            <a:avLst/>
          </a:prstGeom>
          <a:noFill/>
          <a:ln w="12700">
            <a:noFill/>
          </a:ln>
        </p:spPr>
        <p:txBody>
          <a:bodyPr vert="horz" wrap="square" lIns="84080" tIns="84080" rIns="84080" bIns="84080" anchor="t" anchorCtr="0">
            <a:spAutoFit/>
          </a:bodyPr>
          <a:lstStyle/>
          <a:p>
            <a:pPr algn="l" defTabSz="2022475"/>
            <a:r>
              <a:rPr lang="en-US" altLang="zh-CN" sz="4800" b="1" dirty="0">
                <a:solidFill>
                  <a:schemeClr val="tx1"/>
                </a:solidFill>
                <a:latin typeface="+mj-lt"/>
                <a:ea typeface="微软雅黑" panose="020B0503020204020204" charset="-122"/>
                <a:cs typeface="+mj-lt"/>
                <a:sym typeface="Segoe Print" panose="02000600000000000000" charset="0"/>
              </a:rPr>
              <a:t>Key interaction</a:t>
            </a:r>
            <a:endParaRPr lang="en-US" altLang="zh-CN" sz="4800" b="1" dirty="0">
              <a:solidFill>
                <a:schemeClr val="tx1"/>
              </a:solidFill>
              <a:latin typeface="+mj-lt"/>
              <a:ea typeface="微软雅黑" panose="020B0503020204020204" charset="-122"/>
              <a:cs typeface="+mj-lt"/>
              <a:sym typeface="Segoe Print" panose="02000600000000000000" charset="0"/>
            </a:endParaRPr>
          </a:p>
        </p:txBody>
      </p:sp>
      <p:graphicFrame>
        <p:nvGraphicFramePr>
          <p:cNvPr id="2" name="表格 1"/>
          <p:cNvGraphicFramePr/>
          <p:nvPr>
            <p:custDataLst>
              <p:tags r:id="rId1"/>
            </p:custDataLst>
          </p:nvPr>
        </p:nvGraphicFramePr>
        <p:xfrm>
          <a:off x="1351915" y="2617150"/>
          <a:ext cx="22072600" cy="10550525"/>
        </p:xfrm>
        <a:graphic>
          <a:graphicData uri="http://schemas.openxmlformats.org/drawingml/2006/table">
            <a:tbl>
              <a:tblPr firstRow="1" bandRow="1">
                <a:tableStyleId>{5C22544A-7EE6-4342-B048-85BDC9FD1C3A}</a:tableStyleId>
              </a:tblPr>
              <a:tblGrid>
                <a:gridCol w="15854680"/>
                <a:gridCol w="6217920"/>
              </a:tblGrid>
              <a:tr h="670560">
                <a:tc>
                  <a:txBody>
                    <a:bodyPr/>
                    <a:lstStyle/>
                    <a:p>
                      <a:pPr algn="ctr">
                        <a:buNone/>
                      </a:pPr>
                      <a:r>
                        <a:rPr lang="zh-CN" altLang="en-US" sz="3200">
                          <a:solidFill>
                            <a:schemeClr val="tx1"/>
                          </a:solidFill>
                        </a:rPr>
                        <a:t>Button Operations</a:t>
                      </a:r>
                      <a:endParaRPr lang="zh-CN" altLang="en-US"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buNone/>
                      </a:pPr>
                      <a:r>
                        <a:rPr lang="zh-CN" altLang="en-US" sz="3200">
                          <a:solidFill>
                            <a:schemeClr val="tx1"/>
                          </a:solidFill>
                        </a:rPr>
                        <a:t>Description</a:t>
                      </a:r>
                      <a:endParaRPr lang="zh-CN" altLang="en-US"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560">
                <a:tc>
                  <a:txBody>
                    <a:bodyPr/>
                    <a:lstStyle/>
                    <a:p>
                      <a:pPr algn="l">
                        <a:buNone/>
                      </a:pPr>
                      <a:r>
                        <a:rPr lang="en-US" altLang="zh-CN" sz="3200">
                          <a:solidFill>
                            <a:schemeClr val="tx1"/>
                          </a:solidFill>
                        </a:rPr>
                        <a:t>Single-click the switch button.</a:t>
                      </a:r>
                      <a:endParaRPr lang="en-US" altLang="zh-CN"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a:solidFill>
                            <a:schemeClr val="tx1"/>
                          </a:solidFill>
                        </a:rPr>
                        <a:t>On/off</a:t>
                      </a:r>
                      <a:endParaRPr lang="en-US" altLang="zh-CN"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6925">
                <a:tc>
                  <a:txBody>
                    <a:bodyPr/>
                    <a:lstStyle/>
                    <a:p>
                      <a:pPr algn="l">
                        <a:buNone/>
                      </a:pPr>
                      <a:r>
                        <a:rPr lang="en-US" altLang="zh-CN" sz="3200">
                          <a:solidFill>
                            <a:schemeClr val="tx1"/>
                          </a:solidFill>
                        </a:rPr>
                        <a:t>Single-click the dimming + or dimming - button.</a:t>
                      </a:r>
                      <a:endParaRPr lang="en-US" altLang="zh-CN"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Default 10% step dimming</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7560">
                <a:tc>
                  <a:txBody>
                    <a:bodyPr/>
                    <a:lstStyle/>
                    <a:p>
                      <a:pPr algn="l">
                        <a:buNone/>
                      </a:pPr>
                      <a:r>
                        <a:rPr lang="en-US" altLang="zh-CN" sz="3200">
                          <a:solidFill>
                            <a:schemeClr val="tx1"/>
                          </a:solidFill>
                        </a:rPr>
                        <a:t>Double-click the dimming +/- button.</a:t>
                      </a:r>
                      <a:endParaRPr lang="en-US" altLang="zh-CN" sz="320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Adjust the light to the brightest/darkest</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6925">
                <a:tc>
                  <a:txBody>
                    <a:bodyPr/>
                    <a:lstStyle/>
                    <a:p>
                      <a:pPr algn="l">
                        <a:buNone/>
                      </a:pPr>
                      <a:r>
                        <a:rPr lang="en-US" altLang="zh-CN" sz="3200" dirty="0">
                          <a:solidFill>
                            <a:schemeClr val="tx1"/>
                          </a:solidFill>
                        </a:rPr>
                        <a:t>Press and hold the dimming +/- button.</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Linearly adjust the brightness to the brightest or darkest</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3400">
                <a:tc>
                  <a:txBody>
                    <a:bodyPr/>
                    <a:lstStyle/>
                    <a:p>
                      <a:pPr algn="l">
                        <a:buNone/>
                      </a:pPr>
                      <a:r>
                        <a:rPr lang="en-US" altLang="zh-CN" sz="3200" dirty="0">
                          <a:solidFill>
                            <a:schemeClr val="tx1"/>
                          </a:solidFill>
                        </a:rPr>
                        <a:t>Enter the minimum brightness configuration mode within 3 seconds after double-clicking the switch button.</a:t>
                      </a:r>
                      <a:endParaRPr lang="en-US" altLang="zh-CN" sz="3200" dirty="0">
                        <a:solidFill>
                          <a:schemeClr val="tx1"/>
                        </a:solidFill>
                      </a:endParaRPr>
                    </a:p>
                    <a:p>
                      <a:pPr algn="l">
                        <a:buNone/>
                      </a:pPr>
                      <a:r>
                        <a:rPr lang="en-US" altLang="zh-CN" sz="3200" dirty="0">
                          <a:solidFill>
                            <a:schemeClr val="tx1"/>
                          </a:solidFill>
                        </a:rPr>
                        <a:t>After reaching the desired brightness by adjusting the button, click the switch button to save the setting. The setting success indicator flashes green twice slowly</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Minimum brightness setting</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4035">
                <a:tc>
                  <a:txBody>
                    <a:bodyPr/>
                    <a:lstStyle/>
                    <a:p>
                      <a:pPr algn="l">
                        <a:buNone/>
                      </a:pPr>
                      <a:r>
                        <a:rPr lang="en-US" altLang="zh-CN" sz="3200" dirty="0">
                          <a:solidFill>
                            <a:schemeClr val="tx1"/>
                          </a:solidFill>
                        </a:rPr>
                        <a:t>Click the switch button 5 times to enter the phase selection mode. After entering this mode, the yellow light flashes three times slowly.</a:t>
                      </a:r>
                      <a:endParaRPr lang="en-US" altLang="zh-CN" sz="3200" dirty="0">
                        <a:solidFill>
                          <a:schemeClr val="tx1"/>
                        </a:solidFill>
                      </a:endParaRPr>
                    </a:p>
                    <a:p>
                      <a:pPr algn="l">
                        <a:buNone/>
                      </a:pPr>
                      <a:r>
                        <a:rPr lang="en-US" altLang="zh-CN" sz="3200" dirty="0">
                          <a:solidFill>
                            <a:schemeClr val="tx1"/>
                          </a:solidFill>
                        </a:rPr>
                        <a:t>Red means the current mode is the front phase. Click toggle. Green means the current mode is the rear phase. Long press to save and exit. It will automatically exit after timeout. The timeout duration is 1 minute.</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Phase cut setting</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560">
                <a:tc>
                  <a:txBody>
                    <a:bodyPr/>
                    <a:lstStyle/>
                    <a:p>
                      <a:pPr algn="l">
                        <a:buNone/>
                      </a:pPr>
                      <a:r>
                        <a:rPr lang="en-US" altLang="zh-CN" sz="3200" dirty="0">
                          <a:solidFill>
                            <a:schemeClr val="tx1"/>
                          </a:solidFill>
                        </a:rPr>
                        <a:t>Press and hold for 5 seconds within 3 seconds after double-clicking the switch button.</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Reset device</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0560">
                <a:tc>
                  <a:txBody>
                    <a:bodyPr/>
                    <a:lstStyle/>
                    <a:p>
                      <a:pPr algn="l">
                        <a:buNone/>
                      </a:pPr>
                      <a:r>
                        <a:rPr lang="en-US" altLang="zh-CN" sz="3200" dirty="0">
                          <a:solidFill>
                            <a:schemeClr val="tx1"/>
                          </a:solidFill>
                        </a:rPr>
                        <a:t>Quickly press the switch button 10 times.</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l">
                        <a:buNone/>
                      </a:pPr>
                      <a:r>
                        <a:rPr lang="en-US" altLang="zh-CN" sz="3200" dirty="0">
                          <a:solidFill>
                            <a:schemeClr val="tx1"/>
                          </a:solidFill>
                        </a:rPr>
                        <a:t>Restore factory settings</a:t>
                      </a:r>
                      <a:endParaRPr lang="en-US" altLang="zh-CN" sz="3200" dirty="0">
                        <a:solidFill>
                          <a:schemeClr val="tx1"/>
                        </a:solidFill>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21188" y="502738"/>
            <a:ext cx="14501814" cy="906145"/>
          </a:xfrm>
          <a:prstGeom prst="rect">
            <a:avLst/>
          </a:prstGeom>
          <a:noFill/>
          <a:ln w="12700">
            <a:noFill/>
          </a:ln>
        </p:spPr>
        <p:txBody>
          <a:bodyPr vert="horz" wrap="square" lIns="84080" tIns="84080" rIns="84080" bIns="84080" anchor="t" anchorCtr="0">
            <a:spAutoFit/>
          </a:bodyPr>
          <a:lstStyle/>
          <a:p>
            <a:pPr algn="l" defTabSz="2022475"/>
            <a:r>
              <a:rPr lang="en-US" altLang="zh-CN" sz="4800" b="1" dirty="0">
                <a:solidFill>
                  <a:schemeClr val="tx1"/>
                </a:solidFill>
                <a:ea typeface="微软雅黑" panose="020B0503020204020204" charset="-122"/>
                <a:cs typeface="+mn-lt"/>
                <a:sym typeface="Segoe Print" panose="02000600000000000000" charset="0"/>
              </a:rPr>
              <a:t>Brightness Adjustment</a:t>
            </a:r>
            <a:endParaRPr lang="en-US" altLang="zh-CN" sz="4800" b="1" dirty="0">
              <a:solidFill>
                <a:schemeClr val="tx1"/>
              </a:solidFill>
              <a:ea typeface="微软雅黑" panose="020B0503020204020204" charset="-122"/>
              <a:cs typeface="+mn-lt"/>
              <a:sym typeface="Segoe Print" panose="02000600000000000000" charset="0"/>
            </a:endParaRPr>
          </a:p>
        </p:txBody>
      </p:sp>
      <p:sp>
        <p:nvSpPr>
          <p:cNvPr id="6" name="文本框 5"/>
          <p:cNvSpPr txBox="1"/>
          <p:nvPr/>
        </p:nvSpPr>
        <p:spPr>
          <a:xfrm>
            <a:off x="694184" y="1822450"/>
            <a:ext cx="19724456" cy="3879850"/>
          </a:xfrm>
          <a:prstGeom prst="rect">
            <a:avLst/>
          </a:prstGeom>
          <a:noFill/>
        </p:spPr>
        <p:txBody>
          <a:bodyPr wrap="square" rtlCol="0">
            <a:noAutofit/>
          </a:bodyPr>
          <a:lstStyle/>
          <a:p>
            <a:pPr algn="l"/>
            <a:r>
              <a:rPr lang="en-US" altLang="zh-CN" sz="3200" b="1" dirty="0">
                <a:solidFill>
                  <a:schemeClr val="tx1"/>
                </a:solidFill>
                <a:latin typeface="Times New Roman Regular" panose="02020603050405020304" charset="0"/>
                <a:cs typeface="Times New Roman Regular" panose="02020603050405020304" charset="0"/>
              </a:rPr>
              <a:t>Why do you need to set the minimum brightness, and how do you set it? (Zigbee/Matter)</a:t>
            </a:r>
            <a:endParaRPr lang="en-US" altLang="zh-CN" sz="3200" b="1"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Setting a minimum brightness level helps avoid issues such as flickering, buzzing, or reduced bulb lifespan. These problems can occur if the bulb operates near or below its minimum power threshold. Additionally, some low-power lamps may show little or no noticeable change in brightness at very low levels.</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To set the minimum brightness:</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Method 1:</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Double-click the ON/OFF button. Within 3 seconds, press the dimming </a:t>
            </a:r>
            <a:r>
              <a:rPr lang="en-US" altLang="en-US" sz="3200" dirty="0">
                <a:solidFill>
                  <a:schemeClr val="tx1"/>
                </a:solidFill>
                <a:latin typeface="Times New Roman Regular" panose="02020603050405020304" charset="0"/>
                <a:cs typeface="Times New Roman Regular" panose="02020603050405020304" charset="0"/>
              </a:rPr>
              <a:t>△</a:t>
            </a:r>
            <a:r>
              <a:rPr lang="en-US" altLang="zh-CN" sz="3200" dirty="0">
                <a:solidFill>
                  <a:schemeClr val="tx1"/>
                </a:solidFill>
                <a:latin typeface="Times New Roman Regular" panose="02020603050405020304" charset="0"/>
                <a:cs typeface="Times New Roman Regular" panose="02020603050405020304" charset="0"/>
              </a:rPr>
              <a:t>/</a:t>
            </a:r>
            <a:r>
              <a:rPr lang="en-US" altLang="en-US" sz="3200" dirty="0">
                <a:solidFill>
                  <a:schemeClr val="tx1"/>
                </a:solidFill>
                <a:latin typeface="Times New Roman Regular" panose="02020603050405020304" charset="0"/>
                <a:cs typeface="Times New Roman Regular" panose="02020603050405020304" charset="0"/>
              </a:rPr>
              <a:t>▽</a:t>
            </a:r>
            <a:r>
              <a:rPr lang="en-US" altLang="zh-CN" sz="3200" dirty="0">
                <a:solidFill>
                  <a:schemeClr val="tx1"/>
                </a:solidFill>
                <a:latin typeface="Times New Roman Regular" panose="02020603050405020304" charset="0"/>
                <a:cs typeface="Times New Roman Regular" panose="02020603050405020304" charset="0"/>
              </a:rPr>
              <a:t> button to adjust to the desired minimum brightness. Press the ON/OFF button again to confirm and save the setting.</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Method 2 </a:t>
            </a:r>
            <a:r>
              <a:rPr lang="en-US" altLang="zh-CN" sz="3200" b="1" dirty="0">
                <a:solidFill>
                  <a:schemeClr val="tx1"/>
                </a:solidFill>
                <a:latin typeface="Times New Roman Regular" panose="02020603050405020304" charset="0"/>
                <a:cs typeface="Times New Roman Regular" panose="02020603050405020304" charset="0"/>
              </a:rPr>
              <a:t>(Zigbee only):</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You can also set the minimum brightness via the Aqara Home app on the Zigbee protocol settings page.</a:t>
            </a:r>
            <a:endParaRPr lang="en-US" altLang="zh-CN" sz="3200" dirty="0">
              <a:solidFill>
                <a:schemeClr val="tx1"/>
              </a:solidFill>
              <a:latin typeface="Times New Roman Regular" panose="02020603050405020304" charset="0"/>
              <a:cs typeface="Times New Roman Regular" panose="02020603050405020304" charset="0"/>
            </a:endParaRPr>
          </a:p>
          <a:p>
            <a:pPr algn="l"/>
            <a:endParaRPr lang="en-US" altLang="zh-CN" sz="3200" dirty="0">
              <a:solidFill>
                <a:schemeClr val="tx1"/>
              </a:solidFill>
              <a:latin typeface="Times New Roman Regular" panose="02020603050405020304" charset="0"/>
              <a:cs typeface="Times New Roman Regular" panose="02020603050405020304" charset="0"/>
            </a:endParaRPr>
          </a:p>
          <a:p>
            <a:pPr algn="l"/>
            <a:endParaRPr lang="en-US" altLang="zh-CN" sz="3200" dirty="0">
              <a:solidFill>
                <a:schemeClr val="tx1"/>
              </a:solidFill>
              <a:latin typeface="Times New Roman Regular" panose="02020603050405020304" charset="0"/>
              <a:cs typeface="Times New Roman Regular" panose="02020603050405020304" charset="0"/>
            </a:endParaRPr>
          </a:p>
          <a:p>
            <a:pPr algn="l"/>
            <a:endParaRPr lang="en-US" altLang="zh-CN" sz="3200" dirty="0">
              <a:solidFill>
                <a:schemeClr val="tx1"/>
              </a:solidFill>
              <a:latin typeface="Times New Roman Regular" panose="02020603050405020304" charset="0"/>
              <a:cs typeface="Times New Roman Regular" panose="02020603050405020304" charset="0"/>
            </a:endParaRPr>
          </a:p>
          <a:p>
            <a:pPr algn="l"/>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b="1" dirty="0">
                <a:solidFill>
                  <a:schemeClr val="tx1"/>
                </a:solidFill>
                <a:latin typeface="Times New Roman Regular" panose="02020603050405020304" charset="0"/>
                <a:cs typeface="Times New Roman Regular" panose="02020603050405020304" charset="0"/>
              </a:rPr>
              <a:t>Why do you need to set the maximum brightness, and how do you set it? (Zigbee)</a:t>
            </a:r>
            <a:endParaRPr lang="en-US" altLang="zh-CN" sz="3200" b="1"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Limiting the maximum brightness prevents low-power lamps from being pushed to their limits, which could cause the controller to draw insufficient power. This may lead to noticeable flickering or even operational failure.</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Note: This feature is not supported under the Thread protocol (Matter).</a:t>
            </a:r>
            <a:endParaRPr lang="en-US" altLang="zh-CN" sz="3200" dirty="0">
              <a:solidFill>
                <a:schemeClr val="tx1"/>
              </a:solidFill>
              <a:latin typeface="Times New Roman Regular" panose="02020603050405020304" charset="0"/>
              <a:cs typeface="Times New Roman Regular" panose="02020603050405020304" charset="0"/>
            </a:endParaRPr>
          </a:p>
          <a:p>
            <a:pPr algn="l"/>
            <a:r>
              <a:rPr lang="en-US" altLang="zh-CN" sz="3200" dirty="0">
                <a:solidFill>
                  <a:schemeClr val="tx1"/>
                </a:solidFill>
                <a:latin typeface="Times New Roman Regular" panose="02020603050405020304" charset="0"/>
                <a:cs typeface="Times New Roman Regular" panose="02020603050405020304" charset="0"/>
              </a:rPr>
              <a:t>How to set: You can configure the maximum brightness via the Aqara Home app under the Zigbee protocol settings.</a:t>
            </a:r>
            <a:endParaRPr lang="en-US" altLang="zh-CN" sz="3200" dirty="0">
              <a:solidFill>
                <a:schemeClr val="tx1"/>
              </a:solidFill>
              <a:latin typeface="Times New Roman Regular" panose="02020603050405020304" charset="0"/>
              <a:cs typeface="Times New Roman Regular" panose="02020603050405020304" charset="0"/>
            </a:endParaRPr>
          </a:p>
        </p:txBody>
      </p:sp>
      <p:pic>
        <p:nvPicPr>
          <p:cNvPr id="3" name="图片 2" descr="图形用户界面, 文本, 应用程序, 聊天或短信&#10;&#10;描述已自动生成"/>
          <p:cNvPicPr>
            <a:picLocks noChangeAspect="1"/>
          </p:cNvPicPr>
          <p:nvPr/>
        </p:nvPicPr>
        <p:blipFill>
          <a:blip r:embed="rId1"/>
          <a:stretch>
            <a:fillRect/>
          </a:stretch>
        </p:blipFill>
        <p:spPr>
          <a:xfrm>
            <a:off x="20418425" y="5793740"/>
            <a:ext cx="3283585" cy="7125335"/>
          </a:xfrm>
          <a:prstGeom prst="rect">
            <a:avLst/>
          </a:prstGeom>
        </p:spPr>
      </p:pic>
      <p:sp>
        <p:nvSpPr>
          <p:cNvPr id="4" name="文本框 3"/>
          <p:cNvSpPr txBox="1"/>
          <p:nvPr/>
        </p:nvSpPr>
        <p:spPr>
          <a:xfrm>
            <a:off x="21143000" y="4963636"/>
            <a:ext cx="1822450" cy="829945"/>
          </a:xfrm>
          <a:prstGeom prst="rect">
            <a:avLst/>
          </a:prstGeom>
          <a:noFill/>
        </p:spPr>
        <p:txBody>
          <a:bodyPr wrap="none" rtlCol="0">
            <a:spAutoFit/>
          </a:bodyPr>
          <a:lstStyle/>
          <a:p>
            <a:r>
              <a:rPr kumimoji="1" lang="en-US" altLang="zh-CN" sz="4800" dirty="0">
                <a:solidFill>
                  <a:schemeClr val="tx1"/>
                </a:solidFill>
              </a:rPr>
              <a:t>Zigbee</a:t>
            </a:r>
            <a:endParaRPr kumimoji="1" lang="en-US" altLang="zh-CN" sz="4800"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21188" y="502738"/>
            <a:ext cx="14501814" cy="906145"/>
          </a:xfrm>
          <a:prstGeom prst="rect">
            <a:avLst/>
          </a:prstGeom>
          <a:noFill/>
          <a:ln w="12700">
            <a:noFill/>
          </a:ln>
        </p:spPr>
        <p:txBody>
          <a:bodyPr vert="horz" wrap="square" lIns="84080" tIns="84080" rIns="84080" bIns="84080" anchor="t" anchorCtr="0">
            <a:spAutoFit/>
          </a:bodyPr>
          <a:lstStyle/>
          <a:p>
            <a:pPr algn="l" defTabSz="2022475"/>
            <a:r>
              <a:rPr lang="en-US" altLang="zh-CN" sz="4800" b="1" dirty="0">
                <a:solidFill>
                  <a:schemeClr val="tx1"/>
                </a:solidFill>
                <a:ea typeface="微软雅黑" panose="020B0503020204020204" charset="-122"/>
                <a:cs typeface="+mn-lt"/>
                <a:sym typeface="Segoe Print" panose="02000600000000000000" charset="0"/>
              </a:rPr>
              <a:t>Lighting Interaction</a:t>
            </a:r>
            <a:endParaRPr lang="en-US" altLang="zh-CN" sz="4800" b="1" dirty="0">
              <a:solidFill>
                <a:schemeClr val="tx1"/>
              </a:solidFill>
              <a:ea typeface="微软雅黑" panose="020B0503020204020204" charset="-122"/>
              <a:cs typeface="+mn-lt"/>
              <a:sym typeface="Segoe Print" panose="02000600000000000000" charset="0"/>
            </a:endParaRPr>
          </a:p>
        </p:txBody>
      </p:sp>
      <p:graphicFrame>
        <p:nvGraphicFramePr>
          <p:cNvPr id="6" name="表格 5"/>
          <p:cNvGraphicFramePr>
            <a:graphicFrameLocks noGrp="1"/>
          </p:cNvGraphicFramePr>
          <p:nvPr/>
        </p:nvGraphicFramePr>
        <p:xfrm>
          <a:off x="1673543" y="2362083"/>
          <a:ext cx="16657463" cy="8439150"/>
        </p:xfrm>
        <a:graphic>
          <a:graphicData uri="http://schemas.openxmlformats.org/drawingml/2006/table">
            <a:tbl>
              <a:tblPr>
                <a:tableStyleId>{5C22544A-7EE6-4342-B048-85BDC9FD1C3A}</a:tableStyleId>
              </a:tblPr>
              <a:tblGrid>
                <a:gridCol w="5085567"/>
                <a:gridCol w="3063875"/>
                <a:gridCol w="8508021"/>
              </a:tblGrid>
              <a:tr h="1114915">
                <a:tc>
                  <a:txBody>
                    <a:bodyPr/>
                    <a:lstStyle/>
                    <a:p>
                      <a:pPr algn="ctr" fontAlgn="ctr"/>
                      <a:r>
                        <a:rPr lang="en-US" sz="2400" b="1" i="0" u="none" strike="noStrike" dirty="0">
                          <a:solidFill>
                            <a:srgbClr val="000000"/>
                          </a:solidFill>
                          <a:effectLst/>
                          <a:latin typeface="+mn-lt"/>
                          <a:ea typeface="等线" panose="02010600030101010101" pitchFamily="2" charset="-122"/>
                        </a:rPr>
                        <a:t>Color</a:t>
                      </a:r>
                      <a:endParaRPr lang="en-US"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1" i="0" u="none" strike="noStrike" dirty="0">
                          <a:solidFill>
                            <a:srgbClr val="000000"/>
                          </a:solidFill>
                          <a:effectLst/>
                          <a:latin typeface="+mn-lt"/>
                          <a:ea typeface="等线" panose="02010600030101010101" pitchFamily="2" charset="-122"/>
                        </a:rPr>
                        <a:t>Status</a:t>
                      </a:r>
                      <a:endParaRPr lang="en-US" altLang="zh-CN"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1" i="0" u="none" strike="noStrike" dirty="0">
                          <a:solidFill>
                            <a:srgbClr val="000000"/>
                          </a:solidFill>
                          <a:effectLst/>
                          <a:latin typeface="+mn-lt"/>
                          <a:ea typeface="等线" panose="02010600030101010101" pitchFamily="2" charset="-122"/>
                        </a:rPr>
                        <a:t>Description</a:t>
                      </a:r>
                      <a:endParaRPr lang="en-US" altLang="zh-CN" sz="2400" b="1"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lstStyle/>
                    <a:p>
                      <a:pPr algn="ctr" fontAlgn="ctr"/>
                      <a:r>
                        <a:rPr lang="en-US" altLang="zh-CN" sz="2400" b="0" i="0" u="none" strike="noStrike" dirty="0">
                          <a:solidFill>
                            <a:srgbClr val="000000"/>
                          </a:solidFill>
                          <a:effectLst/>
                          <a:latin typeface="+mn-lt"/>
                          <a:ea typeface="等线" panose="02010600030101010101" pitchFamily="2" charset="-122"/>
                        </a:rPr>
                        <a:t>Green</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b="0" i="0" u="none" strike="noStrike">
                          <a:solidFill>
                            <a:srgbClr val="000000"/>
                          </a:solidFill>
                          <a:effectLst/>
                          <a:latin typeface="+mn-lt"/>
                          <a:ea typeface="等线" panose="02010600030101010101" pitchFamily="2" charset="-122"/>
                        </a:rPr>
                        <a:t>Fast flashing</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0" i="0" u="none" strike="noStrike">
                          <a:solidFill>
                            <a:srgbClr val="000000"/>
                          </a:solidFill>
                          <a:effectLst/>
                          <a:latin typeface="+mn-lt"/>
                          <a:ea typeface="等线" panose="02010600030101010101" pitchFamily="2" charset="-122"/>
                        </a:rPr>
                        <a:t>Device power on/device pairing/device search (Thread)/device deletion</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663797">
                <a:tc>
                  <a:txBody>
                    <a:bodyPr/>
                    <a:lstStyle/>
                    <a:p>
                      <a:pPr algn="ctr" fontAlgn="ctr"/>
                      <a:r>
                        <a:rPr lang="en-US" altLang="zh-CN" sz="2400" b="0" i="0" u="none" strike="noStrike" dirty="0">
                          <a:solidFill>
                            <a:srgbClr val="000000"/>
                          </a:solidFill>
                          <a:effectLst/>
                          <a:latin typeface="+mn-lt"/>
                          <a:ea typeface="等线" panose="02010600030101010101" pitchFamily="2" charset="-122"/>
                        </a:rPr>
                        <a:t>Green</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b="0" i="0" u="none" strike="noStrike" dirty="0">
                          <a:solidFill>
                            <a:srgbClr val="000000"/>
                          </a:solidFill>
                          <a:effectLst/>
                          <a:latin typeface="+mn-lt"/>
                          <a:ea typeface="等线" panose="02010600030101010101" pitchFamily="2" charset="-122"/>
                        </a:rPr>
                        <a:t>Slow flashing</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0" i="0" u="none" strike="noStrike" dirty="0">
                          <a:solidFill>
                            <a:srgbClr val="000000"/>
                          </a:solidFill>
                          <a:effectLst/>
                          <a:latin typeface="+mn-lt"/>
                          <a:ea typeface="等线" panose="02010600030101010101" pitchFamily="2" charset="-122"/>
                        </a:rPr>
                        <a:t>Network connection in progress</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14915">
                <a:tc>
                  <a:txBody>
                    <a:bodyPr/>
                    <a:lstStyle/>
                    <a:p>
                      <a:pPr algn="ctr" fontAlgn="ctr"/>
                      <a:r>
                        <a:rPr lang="en-US" altLang="zh-CN" sz="2400" b="0" i="0" u="none" strike="noStrike" dirty="0">
                          <a:solidFill>
                            <a:srgbClr val="000000"/>
                          </a:solidFill>
                          <a:effectLst/>
                          <a:latin typeface="+mn-lt"/>
                          <a:ea typeface="等线" panose="02010600030101010101" pitchFamily="2" charset="-122"/>
                        </a:rPr>
                        <a:t>Green</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b="0" i="0" u="none" strike="noStrike" dirty="0">
                          <a:solidFill>
                            <a:srgbClr val="000000"/>
                          </a:solidFill>
                          <a:effectLst/>
                          <a:latin typeface="+mn-lt"/>
                          <a:ea typeface="等线" panose="02010600030101010101" pitchFamily="2" charset="-122"/>
                        </a:rPr>
                        <a:t>Super slow flashing</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0" i="0" u="none" strike="noStrike" dirty="0">
                          <a:solidFill>
                            <a:srgbClr val="000000"/>
                          </a:solidFill>
                          <a:effectLst/>
                          <a:latin typeface="+mn-lt"/>
                          <a:ea typeface="等线" panose="02010600030101010101" pitchFamily="2" charset="-122"/>
                        </a:rPr>
                        <a:t>Pairing successful/switch to reverse dimming mode</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14915">
                <a:tc>
                  <a:txBody>
                    <a:bodyPr/>
                    <a:lstStyle/>
                    <a:p>
                      <a:pPr algn="ctr" fontAlgn="ctr"/>
                      <a:r>
                        <a:rPr lang="en-US" altLang="zh-CN" sz="2400" b="0" i="0" u="none" strike="noStrike" dirty="0">
                          <a:solidFill>
                            <a:srgbClr val="000000"/>
                          </a:solidFill>
                          <a:effectLst/>
                          <a:latin typeface="+mn-lt"/>
                          <a:ea typeface="等线" panose="02010600030101010101" pitchFamily="2" charset="-122"/>
                        </a:rPr>
                        <a:t>Red</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b="0" i="0" u="none" strike="noStrike" dirty="0">
                          <a:solidFill>
                            <a:srgbClr val="000000"/>
                          </a:solidFill>
                          <a:effectLst/>
                          <a:latin typeface="+mn-lt"/>
                          <a:ea typeface="等线" panose="02010600030101010101" pitchFamily="2" charset="-122"/>
                        </a:rPr>
                        <a:t>Fast flashing</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0" i="0" u="none" strike="noStrike">
                          <a:solidFill>
                            <a:srgbClr val="000000"/>
                          </a:solidFill>
                          <a:effectLst/>
                          <a:latin typeface="+mn-lt"/>
                          <a:ea typeface="等线" panose="02010600030101010101" pitchFamily="2" charset="-122"/>
                        </a:rPr>
                        <a:t>Device offline</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lstStyle/>
                    <a:p>
                      <a:pPr algn="ctr" fontAlgn="ctr"/>
                      <a:r>
                        <a:rPr lang="en-US" altLang="zh-CN" sz="2400" b="0" i="0" u="none" strike="noStrike" dirty="0">
                          <a:solidFill>
                            <a:srgbClr val="000000"/>
                          </a:solidFill>
                          <a:effectLst/>
                          <a:latin typeface="+mn-lt"/>
                          <a:ea typeface="等线" panose="02010600030101010101" pitchFamily="2" charset="-122"/>
                        </a:rPr>
                        <a:t>Red</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altLang="zh-CN" sz="2400" b="0" i="0" u="none" strike="noStrike">
                          <a:solidFill>
                            <a:srgbClr val="000000"/>
                          </a:solidFill>
                          <a:effectLst/>
                          <a:latin typeface="+mn-lt"/>
                          <a:ea typeface="等线" panose="02010600030101010101" pitchFamily="2" charset="-122"/>
                        </a:rPr>
                        <a:t>Slow flashing</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zh-CN" sz="2400" b="0" i="0" u="none" strike="noStrike" dirty="0">
                          <a:solidFill>
                            <a:srgbClr val="000000"/>
                          </a:solidFill>
                          <a:effectLst/>
                          <a:latin typeface="+mn-lt"/>
                          <a:ea typeface="等线" panose="02010600030101010101" pitchFamily="2" charset="-122"/>
                        </a:rPr>
                        <a:t>Device overheating/overload</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Red</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l" fontAlgn="ctr">
                        <a:buNone/>
                      </a:pPr>
                      <a:r>
                        <a:rPr lang="en-US" altLang="zh-CN" sz="2400" b="0" i="0" u="none" strike="noStrike">
                          <a:solidFill>
                            <a:srgbClr val="000000"/>
                          </a:solidFill>
                          <a:effectLst/>
                          <a:latin typeface="+mn-lt"/>
                          <a:ea typeface="等线" panose="02010600030101010101" pitchFamily="2" charset="-122"/>
                        </a:rPr>
                        <a:t>Super slow flashing</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Pairing timeout/switch to forward dimming mode</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Yellow</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l" fontAlgn="ctr">
                        <a:buNone/>
                      </a:pPr>
                      <a:r>
                        <a:rPr lang="en-US" altLang="zh-CN" sz="2400" b="0" i="0" u="none" strike="noStrike">
                          <a:solidFill>
                            <a:srgbClr val="000000"/>
                          </a:solidFill>
                          <a:effectLst/>
                          <a:latin typeface="+mn-lt"/>
                          <a:ea typeface="等线" panose="02010600030101010101" pitchFamily="2" charset="-122"/>
                        </a:rPr>
                        <a:t>Fast flashing</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Device search (Zigbee)</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1796">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Yellow</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l" fontAlgn="ctr">
                        <a:buNone/>
                      </a:pPr>
                      <a:r>
                        <a:rPr lang="en-US" altLang="zh-CN" sz="2400" b="0" i="0" u="none" strike="noStrike">
                          <a:solidFill>
                            <a:srgbClr val="000000"/>
                          </a:solidFill>
                          <a:effectLst/>
                          <a:latin typeface="+mn-lt"/>
                          <a:ea typeface="等线" panose="02010600030101010101" pitchFamily="2" charset="-122"/>
                        </a:rPr>
                        <a:t>Slow flashing</a:t>
                      </a:r>
                      <a:endParaRPr lang="en-US" altLang="zh-CN" sz="2400" b="0" i="0" u="none" strike="noStrike">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fontAlgn="ctr">
                        <a:buNone/>
                      </a:pPr>
                      <a:r>
                        <a:rPr lang="en-US" altLang="zh-CN" sz="2400" b="0" i="0" u="none" strike="noStrike" dirty="0">
                          <a:solidFill>
                            <a:srgbClr val="000000"/>
                          </a:solidFill>
                          <a:effectLst/>
                          <a:latin typeface="+mn-lt"/>
                          <a:ea typeface="等线" panose="02010600030101010101" pitchFamily="2" charset="-122"/>
                        </a:rPr>
                        <a:t>Phase dimming mode selection</a:t>
                      </a:r>
                      <a:endParaRPr lang="en-US" altLang="zh-CN" sz="2400" b="0" i="0" u="none" strike="noStrike" dirty="0">
                        <a:solidFill>
                          <a:srgbClr val="000000"/>
                        </a:solidFill>
                        <a:effectLst/>
                        <a:latin typeface="+mn-lt"/>
                        <a:ea typeface="等线"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39819" y="4559740"/>
            <a:ext cx="18235615" cy="5092065"/>
          </a:xfrm>
          <a:prstGeom prst="rect">
            <a:avLst/>
          </a:prstGeom>
          <a:noFill/>
          <a:ln w="12700">
            <a:noFill/>
          </a:ln>
        </p:spPr>
        <p:txBody>
          <a:bodyPr vert="horz" wrap="square" lIns="84079" tIns="84079" rIns="84079" bIns="84079" anchor="t" anchorCtr="0">
            <a:spAutoFit/>
          </a:bodyPr>
          <a:lstStyle>
            <a:defPPr>
              <a:defRPr lang="en-US"/>
            </a:defPPr>
            <a:lvl1pPr algn="l"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marL="685800" indent="-685800">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rPr>
              <a:t>Product Introduction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Product Installation</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tx1"/>
                </a:solidFill>
                <a:latin typeface="Arial" panose="020B0604020202020204" pitchFamily="34" charset="0"/>
                <a:cs typeface="Arial" panose="020B0604020202020204" pitchFamily="34" charset="0"/>
                <a:sym typeface="+mn-ea"/>
              </a:rPr>
              <a:t>Configuration on App</a:t>
            </a:r>
            <a:endParaRPr lang="en-US" altLang="zh-CN" sz="4000" dirty="0">
              <a:solidFill>
                <a:schemeClr val="tx1"/>
              </a:solidFill>
              <a:latin typeface="Arial" panose="020B0604020202020204" pitchFamily="34" charset="0"/>
              <a:cs typeface="Arial" panose="020B0604020202020204" pitchFamily="34" charset="0"/>
            </a:endParaRPr>
          </a:p>
          <a:p>
            <a:pPr marL="685800" indent="-685800" algn="l">
              <a:lnSpc>
                <a:spcPct val="200000"/>
              </a:lnSpc>
              <a:buFont typeface="Wingdings" panose="05000000000000000000" pitchFamily="2" charset="2"/>
              <a:buChar char="Ø"/>
            </a:pPr>
            <a:r>
              <a:rPr lang="en-US" altLang="zh-CN" sz="4000" dirty="0">
                <a:solidFill>
                  <a:schemeClr val="accent1">
                    <a:lumMod val="75000"/>
                  </a:schemeClr>
                </a:solidFill>
                <a:latin typeface="Arial" panose="020B0604020202020204" pitchFamily="34" charset="0"/>
                <a:cs typeface="Arial" panose="020B0604020202020204" pitchFamily="34" charset="0"/>
              </a:rPr>
              <a:t>FAQ</a:t>
            </a:r>
            <a:endParaRPr lang="en-US" altLang="zh-CN" sz="4000" dirty="0">
              <a:solidFill>
                <a:schemeClr val="accent1">
                  <a:lumMod val="75000"/>
                </a:schemeClr>
              </a:solidFill>
              <a:latin typeface="Arial" panose="020B0604020202020204" pitchFamily="34" charset="0"/>
              <a:cs typeface="Arial" panose="020B0604020202020204" pitchFamily="34" charset="0"/>
            </a:endParaRPr>
          </a:p>
        </p:txBody>
      </p:sp>
      <p:sp>
        <p:nvSpPr>
          <p:cNvPr id="4" name="文本框 3"/>
          <p:cNvSpPr txBox="1"/>
          <p:nvPr/>
        </p:nvSpPr>
        <p:spPr>
          <a:xfrm>
            <a:off x="850053" y="3064723"/>
            <a:ext cx="20323387" cy="1183005"/>
          </a:xfrm>
          <a:prstGeom prst="rect">
            <a:avLst/>
          </a:prstGeom>
          <a:noFill/>
          <a:ln w="12700">
            <a:noFill/>
          </a:ln>
        </p:spPr>
        <p:txBody>
          <a:bodyPr vert="horz" wrap="square" lIns="84079" tIns="84079" rIns="84079" bIns="84079" anchor="t" anchorCtr="0">
            <a:spAutoFit/>
          </a:bodyPr>
          <a:lstStyle>
            <a:defPPr>
              <a:defRPr lang="en-US"/>
            </a:defPPr>
            <a:lvl1pPr defTabSz="4044950">
              <a:buClrTx/>
              <a:buSzTx/>
              <a:buFontTx/>
              <a:defRPr sz="4800" b="1">
                <a:gradFill>
                  <a:gsLst>
                    <a:gs pos="0">
                      <a:srgbClr val="E6CCA3"/>
                    </a:gs>
                    <a:gs pos="89000">
                      <a:srgbClr val="A48965"/>
                    </a:gs>
                  </a:gsLst>
                  <a:lin ang="20280000" scaled="0"/>
                </a:gradFill>
                <a:latin typeface="微软雅黑" panose="020B0503020204020204" charset="-122"/>
                <a:ea typeface="微软雅黑" panose="020B0503020204020204" charset="-122"/>
                <a:cs typeface="Segoe Print" panose="02000600000000000000" charset="0"/>
              </a:defRPr>
            </a:lvl1pPr>
          </a:lstStyle>
          <a:p>
            <a:pPr algn="l"/>
            <a:r>
              <a:rPr lang="en-US" altLang="zh-CN" sz="6600" dirty="0">
                <a:solidFill>
                  <a:schemeClr val="tx1"/>
                </a:solidFill>
                <a:latin typeface="Arial Bold" panose="020B0604020202020204" charset="0"/>
                <a:cs typeface="Arial Bold" panose="020B0604020202020204" charset="0"/>
                <a:sym typeface="+mn-ea"/>
              </a:rPr>
              <a:t>Content</a:t>
            </a:r>
            <a:endParaRPr lang="en-US" altLang="zh-CN" sz="6600" dirty="0">
              <a:solidFill>
                <a:schemeClr val="tx1"/>
              </a:solidFill>
              <a:latin typeface="Arial Bold" panose="020B0604020202020204" charset="0"/>
              <a:cs typeface="Arial Bold" panose="020B0604020202020204" charset="0"/>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
        <p:nvSpPr>
          <p:cNvPr id="3" name="Title 6"/>
          <p:cNvSpPr txBox="1"/>
          <p:nvPr>
            <p:custDataLst>
              <p:tags r:id="rId1"/>
            </p:custDataLst>
          </p:nvPr>
        </p:nvSpPr>
        <p:spPr>
          <a:xfrm>
            <a:off x="620607" y="1569512"/>
            <a:ext cx="23201418" cy="1117155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50000"/>
              </a:lnSpc>
            </a:pPr>
            <a:r>
              <a:rPr lang="en-US" altLang="zh-CN" sz="2400" b="1" dirty="0"/>
              <a:t>1. What types of loads (light bulbs) can be used?</a:t>
            </a:r>
            <a:endParaRPr lang="en-US" altLang="zh-CN" sz="2400" b="1" dirty="0"/>
          </a:p>
          <a:p>
            <a:pPr>
              <a:lnSpc>
                <a:spcPct val="150000"/>
              </a:lnSpc>
            </a:pPr>
            <a:r>
              <a:rPr lang="en-US" altLang="zh-CN" sz="2400" dirty="0"/>
              <a:t>The device supports dimmable LEDs, dimmable CFLs, incandescent and halogen bulbs, and can also be used with magnetic low voltage (MLV) loads. Please use LED and CFL bulbs marked with DIMMABLE on the package.</a:t>
            </a:r>
            <a:endParaRPr lang="en-US" altLang="zh-CN" sz="2400" dirty="0"/>
          </a:p>
          <a:p>
            <a:pPr>
              <a:lnSpc>
                <a:spcPct val="150000"/>
              </a:lnSpc>
            </a:pPr>
            <a:endParaRPr lang="en-US" altLang="zh-CN" sz="2400" dirty="0"/>
          </a:p>
          <a:p>
            <a:pPr algn="l">
              <a:lnSpc>
                <a:spcPct val="150000"/>
              </a:lnSpc>
            </a:pPr>
            <a:r>
              <a:rPr lang="en-US" altLang="zh-CN" sz="2400" b="1" dirty="0"/>
              <a:t>2. Is a neutral wire required?</a:t>
            </a:r>
            <a:endParaRPr lang="en-US" altLang="zh-CN" sz="2400" b="1" dirty="0"/>
          </a:p>
          <a:p>
            <a:pPr>
              <a:lnSpc>
                <a:spcPct val="150000"/>
              </a:lnSpc>
            </a:pPr>
            <a:r>
              <a:rPr lang="en-US" altLang="zh-CN" sz="2400" dirty="0"/>
              <a:t>The device supports with-neutral and no-neutral wiring, and whether a neutral wire is required can be determined based on the circuit.</a:t>
            </a:r>
            <a:endParaRPr lang="en-US" altLang="zh-CN" sz="2400" dirty="0"/>
          </a:p>
          <a:p>
            <a:pPr>
              <a:lnSpc>
                <a:spcPct val="150000"/>
              </a:lnSpc>
            </a:pPr>
            <a:endParaRPr lang="en-US" altLang="zh-CN" sz="2400" dirty="0"/>
          </a:p>
          <a:p>
            <a:pPr algn="l">
              <a:lnSpc>
                <a:spcPct val="150000"/>
              </a:lnSpc>
            </a:pPr>
            <a:r>
              <a:rPr lang="en-US" altLang="zh-CN" sz="2400" b="1" dirty="0"/>
              <a:t>3. When adding a device, how can I find the current protocol of the device?</a:t>
            </a:r>
            <a:endParaRPr lang="en-US" altLang="zh-CN" sz="2400" b="1" dirty="0"/>
          </a:p>
          <a:p>
            <a:pPr>
              <a:lnSpc>
                <a:spcPct val="150000"/>
              </a:lnSpc>
            </a:pPr>
            <a:r>
              <a:rPr lang="en-US" altLang="zh-CN" sz="2400" dirty="0"/>
              <a:t>During pairing, when the indicator light flashes green, it means that the Thread protocol is being used; when the indicator light flashes yellow, it means that the Zigbee protocol is being used.</a:t>
            </a:r>
            <a:endParaRPr lang="en-US" altLang="zh-CN" sz="2400" dirty="0"/>
          </a:p>
          <a:p>
            <a:pPr>
              <a:lnSpc>
                <a:spcPct val="150000"/>
              </a:lnSpc>
            </a:pPr>
            <a:endParaRPr lang="en-US" altLang="zh-CN" sz="2400" dirty="0"/>
          </a:p>
          <a:p>
            <a:pPr algn="l">
              <a:lnSpc>
                <a:spcPct val="150000"/>
              </a:lnSpc>
            </a:pPr>
            <a:r>
              <a:rPr lang="en-US" altLang="zh-CN" sz="2400" b="1" dirty="0"/>
              <a:t>4. What are the load ratings for different light bulbs?</a:t>
            </a:r>
            <a:endParaRPr lang="en-US" altLang="zh-CN" sz="2400" b="1" dirty="0"/>
          </a:p>
          <a:p>
            <a:pPr>
              <a:lnSpc>
                <a:spcPct val="150000"/>
              </a:lnSpc>
            </a:pPr>
            <a:r>
              <a:rPr lang="en-US" altLang="zh-CN" sz="2400" dirty="0"/>
              <a:t>Incandescent bulbs or halogen bulbs ≤ 360W, dimmable LED or dimmable CFL ≤ 240W, MLV ≤ 240W.</a:t>
            </a:r>
            <a:endParaRPr lang="en-US" altLang="zh-CN" sz="2400" dirty="0"/>
          </a:p>
          <a:p>
            <a:pPr algn="l">
              <a:lnSpc>
                <a:spcPct val="150000"/>
              </a:lnSpc>
            </a:pPr>
            <a:endParaRPr lang="en-US" altLang="zh-CN" sz="2400" b="1" dirty="0"/>
          </a:p>
          <a:p>
            <a:pPr algn="l">
              <a:lnSpc>
                <a:spcPct val="150000"/>
              </a:lnSpc>
            </a:pPr>
            <a:r>
              <a:rPr lang="en-US" altLang="zh-CN" sz="2400" b="1" dirty="0"/>
              <a:t>5. After replacing the LED bulb, why is there no light when I turn it on at the lowest brightness?</a:t>
            </a:r>
            <a:endParaRPr lang="en-US" altLang="zh-CN" sz="2400" b="1" dirty="0"/>
          </a:p>
          <a:p>
            <a:pPr>
              <a:lnSpc>
                <a:spcPct val="150000"/>
              </a:lnSpc>
            </a:pPr>
            <a:r>
              <a:rPr lang="en-US" altLang="zh-CN" sz="2400" dirty="0"/>
              <a:t>Some LED bulbs are more sensitive than others and require a higher voltage to turn "on." To address this, the minimum brightness can be adjusted to optimize the brightness of the LED bulb.</a:t>
            </a:r>
            <a:endParaRPr lang="en-US" altLang="zh-CN" sz="2400" dirty="0"/>
          </a:p>
          <a:p>
            <a:pPr>
              <a:lnSpc>
                <a:spcPct val="150000"/>
              </a:lnSpc>
            </a:pPr>
            <a:endParaRPr lang="en-US" altLang="zh-CN" sz="2400" dirty="0"/>
          </a:p>
          <a:p>
            <a:pPr algn="l">
              <a:lnSpc>
                <a:spcPct val="150000"/>
              </a:lnSpc>
            </a:pPr>
            <a:r>
              <a:rPr lang="en-US" altLang="zh-CN" sz="2400" b="1" dirty="0"/>
              <a:t>6. Why do some LED bulbs seem to have a slight delay before turning on?</a:t>
            </a:r>
            <a:endParaRPr lang="en-US" altLang="zh-CN" sz="2400" b="1" dirty="0"/>
          </a:p>
          <a:p>
            <a:pPr>
              <a:lnSpc>
                <a:spcPct val="150000"/>
              </a:lnSpc>
            </a:pPr>
            <a:r>
              <a:rPr lang="en-US" altLang="zh-CN" sz="2400" dirty="0"/>
              <a:t>If the device has a light on/off transition time turned on, it can make the light fade out or light up gradually instead of turning it on and off instantly like a regular switch.</a:t>
            </a:r>
            <a:endParaRPr lang="en-US" altLang="zh-CN"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p:cNvSpPr txBox="1"/>
          <p:nvPr>
            <p:custDataLst>
              <p:tags r:id="rId1"/>
            </p:custDataLst>
          </p:nvPr>
        </p:nvSpPr>
        <p:spPr>
          <a:xfrm>
            <a:off x="620395" y="1569720"/>
            <a:ext cx="23143210" cy="12279630"/>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gn="l">
              <a:lnSpc>
                <a:spcPct val="150000"/>
              </a:lnSpc>
            </a:pPr>
            <a:r>
              <a:rPr lang="en-US" altLang="zh-CN" sz="2400" b="1" dirty="0"/>
              <a:t>7. How to switch between leading edge dimming and trailing edge dimming?</a:t>
            </a:r>
            <a:endParaRPr lang="en-US" altLang="zh-CN" sz="2400" b="1" dirty="0"/>
          </a:p>
          <a:p>
            <a:pPr>
              <a:lnSpc>
                <a:spcPct val="150000"/>
              </a:lnSpc>
            </a:pPr>
            <a:r>
              <a:rPr lang="en-US" altLang="zh-CN" sz="2400" dirty="0"/>
              <a:t>Click the ON/OFF button 5 times to enter the phase selection mode. After entering this mode, the yellow light will flash slowly three times. The red color indicates that the current mode is the leading edge dimming mode, and the green color indicates that the current mode is the trailing edge dimming mode. Click the ON/OFF button to switch. After setting, long press the ON/OFF button to save and exit. The system will automatically exit after the timeout. The timeout period is 1 minute.</a:t>
            </a:r>
            <a:endParaRPr lang="en-US" altLang="zh-CN" sz="2400" dirty="0"/>
          </a:p>
          <a:p>
            <a:pPr>
              <a:lnSpc>
                <a:spcPct val="150000"/>
              </a:lnSpc>
            </a:pPr>
            <a:endParaRPr lang="en-US" altLang="zh-CN" sz="2400" dirty="0"/>
          </a:p>
          <a:p>
            <a:pPr algn="l">
              <a:lnSpc>
                <a:spcPct val="150000"/>
              </a:lnSpc>
            </a:pPr>
            <a:r>
              <a:rPr lang="en-US" altLang="zh-CN" sz="2400" b="1" dirty="0"/>
              <a:t>8. How to choose between leading-edge dimming and trailing-edge dimming?</a:t>
            </a:r>
            <a:endParaRPr lang="en-US" altLang="zh-CN" sz="2400" b="1" dirty="0"/>
          </a:p>
          <a:p>
            <a:pPr>
              <a:lnSpc>
                <a:spcPct val="150000"/>
              </a:lnSpc>
            </a:pPr>
            <a:r>
              <a:rPr lang="en-US" altLang="zh-CN" sz="2400" dirty="0"/>
              <a:t>Magnetic low voltage (MLV) loads only support leading edge dimming; incandescent bulbs, halogen bulbs, dimmable LEDs, and dimmable CFLs support leading edge or trailing edge dimming. You can choose the phase-cut mode with the better dimming effect based on the actual performance of the bulb.</a:t>
            </a:r>
            <a:endParaRPr lang="en-US" altLang="zh-CN" sz="2400" dirty="0"/>
          </a:p>
          <a:p>
            <a:pPr>
              <a:lnSpc>
                <a:spcPct val="150000"/>
              </a:lnSpc>
            </a:pPr>
            <a:endParaRPr lang="en-US" altLang="zh-CN" sz="2400" dirty="0"/>
          </a:p>
          <a:p>
            <a:pPr algn="l">
              <a:lnSpc>
                <a:spcPct val="150000"/>
              </a:lnSpc>
            </a:pPr>
            <a:r>
              <a:rPr lang="en-US" altLang="zh-CN" sz="2400" b="1" dirty="0"/>
              <a:t>9. How to set minimum brightness?</a:t>
            </a:r>
            <a:endParaRPr lang="en-US" altLang="zh-CN" sz="2400" b="1" dirty="0"/>
          </a:p>
          <a:p>
            <a:pPr>
              <a:lnSpc>
                <a:spcPct val="150000"/>
              </a:lnSpc>
            </a:pPr>
            <a:r>
              <a:rPr lang="en-US" altLang="zh-CN" sz="2400" dirty="0"/>
              <a:t>Double-click the ON/OFF button, and within 3 seconds, click the dimming </a:t>
            </a:r>
            <a:r>
              <a:rPr lang="en-US" altLang="en-US" sz="2400" dirty="0"/>
              <a:t>△</a:t>
            </a:r>
            <a:r>
              <a:rPr lang="en-US" altLang="zh-CN" sz="2400" dirty="0"/>
              <a:t>/</a:t>
            </a:r>
            <a:r>
              <a:rPr lang="en-US" altLang="en-US" sz="2400" dirty="0"/>
              <a:t>▽</a:t>
            </a:r>
            <a:r>
              <a:rPr lang="en-US" altLang="zh-CN" sz="2400" dirty="0"/>
              <a:t> button to adjust to the appropriate brightness, then click the ON/OFF button to confirm and complete the setting. You can also set it through the Aqara Home settings page under in the Zigbee protocol.</a:t>
            </a:r>
            <a:endParaRPr lang="en-US" altLang="zh-CN" sz="2400" dirty="0"/>
          </a:p>
          <a:p>
            <a:pPr>
              <a:lnSpc>
                <a:spcPct val="150000"/>
              </a:lnSpc>
            </a:pPr>
            <a:endParaRPr lang="en-US" altLang="zh-CN" sz="2400" dirty="0"/>
          </a:p>
          <a:p>
            <a:pPr algn="l">
              <a:lnSpc>
                <a:spcPct val="150000"/>
              </a:lnSpc>
            </a:pPr>
            <a:r>
              <a:rPr lang="en-US" altLang="zh-CN" sz="2400" b="1" dirty="0"/>
              <a:t>10. How do I set the maximum brightness?</a:t>
            </a:r>
            <a:endParaRPr lang="en-US" altLang="zh-CN" sz="2400" b="1" dirty="0"/>
          </a:p>
          <a:p>
            <a:pPr>
              <a:lnSpc>
                <a:spcPct val="150000"/>
              </a:lnSpc>
            </a:pPr>
            <a:r>
              <a:rPr lang="en-US" altLang="zh-CN" sz="2400" dirty="0"/>
              <a:t>Currently, this function is not supported in the Thread protocol. It can be set using the Aqara Home settings page in the Zigbee protocol.</a:t>
            </a:r>
            <a:endParaRPr lang="en-US" altLang="zh-CN" sz="2400" dirty="0"/>
          </a:p>
          <a:p>
            <a:pPr>
              <a:lnSpc>
                <a:spcPct val="150000"/>
              </a:lnSpc>
            </a:pPr>
            <a:endParaRPr lang="en-US" altLang="zh-CN" sz="2400" dirty="0"/>
          </a:p>
          <a:p>
            <a:pPr algn="l">
              <a:lnSpc>
                <a:spcPct val="150000"/>
              </a:lnSpc>
            </a:pPr>
            <a:r>
              <a:rPr lang="en-US" altLang="zh-CN" sz="2400" b="1" dirty="0"/>
              <a:t>11. Why do we need to set a minimum brightness?</a:t>
            </a:r>
            <a:endParaRPr lang="en-US" altLang="zh-CN" sz="2400" b="1" dirty="0"/>
          </a:p>
          <a:p>
            <a:pPr>
              <a:lnSpc>
                <a:spcPct val="150000"/>
              </a:lnSpc>
            </a:pPr>
            <a:r>
              <a:rPr lang="en-US" altLang="zh-CN" sz="2400" dirty="0"/>
              <a:t>Prevents lights from flickering, failing to emit a stable light, or failing to start at low brightness.</a:t>
            </a:r>
            <a:endParaRPr lang="en-US" altLang="zh-CN" sz="2400" dirty="0"/>
          </a:p>
          <a:p>
            <a:pPr>
              <a:lnSpc>
                <a:spcPct val="150000"/>
              </a:lnSpc>
            </a:pPr>
            <a:endParaRPr lang="en-US" altLang="zh-CN" sz="2400" dirty="0"/>
          </a:p>
          <a:p>
            <a:pPr algn="l">
              <a:lnSpc>
                <a:spcPct val="150000"/>
              </a:lnSpc>
            </a:pPr>
            <a:r>
              <a:rPr lang="en-US" altLang="zh-CN" sz="2400" b="1" dirty="0"/>
              <a:t>12. What issues could occur if the minimum brightness is set too low?</a:t>
            </a:r>
            <a:endParaRPr lang="en-US" altLang="zh-CN" sz="2400" b="1" dirty="0"/>
          </a:p>
          <a:p>
            <a:pPr>
              <a:lnSpc>
                <a:spcPct val="150000"/>
              </a:lnSpc>
            </a:pPr>
            <a:r>
              <a:rPr lang="en-US" altLang="zh-CN" sz="2400" dirty="0"/>
              <a:t>Setting it too low may cause flickering and humming, and operating the bulb close to its minimum threshold may shorten its life.</a:t>
            </a:r>
            <a:endParaRPr lang="en-US" altLang="zh-CN" sz="2400" dirty="0"/>
          </a:p>
          <a:p>
            <a:pPr>
              <a:lnSpc>
                <a:spcPct val="150000"/>
              </a:lnSpc>
            </a:pPr>
            <a:endParaRPr lang="en-US" altLang="zh-CN" sz="2400" dirty="0"/>
          </a:p>
        </p:txBody>
      </p:sp>
      <p:sp>
        <p:nvSpPr>
          <p:cNvPr id="6" name="文本框 5"/>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
        <p:nvSpPr>
          <p:cNvPr id="8" name="文本框 7"/>
          <p:cNvSpPr txBox="1"/>
          <p:nvPr/>
        </p:nvSpPr>
        <p:spPr>
          <a:xfrm>
            <a:off x="17134478" y="6913700"/>
            <a:ext cx="2307042" cy="461665"/>
          </a:xfrm>
          <a:prstGeom prst="rect">
            <a:avLst/>
          </a:prstGeom>
          <a:noFill/>
        </p:spPr>
        <p:txBody>
          <a:bodyPr wrap="none" rtlCol="0">
            <a:spAutoFit/>
          </a:bodyPr>
          <a:lstStyle/>
          <a:p>
            <a:r>
              <a:rPr lang="en-US" altLang="zh-CN" sz="2400" b="1" dirty="0">
                <a:solidFill>
                  <a:schemeClr val="tx1"/>
                </a:solidFill>
              </a:rPr>
              <a:t>Switch Protocols</a:t>
            </a:r>
            <a:endParaRPr lang="zh-CN" altLang="en-US"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p:cNvSpPr txBox="1"/>
          <p:nvPr>
            <p:custDataLst>
              <p:tags r:id="rId1"/>
            </p:custDataLst>
          </p:nvPr>
        </p:nvSpPr>
        <p:spPr>
          <a:xfrm>
            <a:off x="620395" y="1569720"/>
            <a:ext cx="23201630" cy="6826885"/>
          </a:xfrm>
          <a:prstGeom prst="rect">
            <a:avLst/>
          </a:prstGeom>
          <a:noFill/>
        </p:spPr>
        <p:txBody>
          <a:bodyPr wrap="square">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gn="l">
              <a:lnSpc>
                <a:spcPct val="150000"/>
              </a:lnSpc>
            </a:pPr>
            <a:r>
              <a:rPr lang="en-US" altLang="zh-CN" sz="2400" b="1" dirty="0"/>
              <a:t>13. Why do I need to set a maximum brightness?</a:t>
            </a:r>
            <a:endParaRPr lang="en-US" altLang="zh-CN" sz="2400" b="1" dirty="0"/>
          </a:p>
          <a:p>
            <a:pPr>
              <a:lnSpc>
                <a:spcPct val="150000"/>
              </a:lnSpc>
            </a:pPr>
            <a:r>
              <a:rPr lang="en-US" altLang="zh-CN" sz="2400" dirty="0"/>
              <a:t>This prevents low-power bulbs from flickering noticeably or even failing to work properly due to insufficient power drawn by the device when the bulb reaches its maximum brightness.</a:t>
            </a:r>
            <a:endParaRPr lang="en-US" altLang="zh-CN" sz="2400" dirty="0"/>
          </a:p>
          <a:p>
            <a:pPr>
              <a:lnSpc>
                <a:spcPct val="150000"/>
              </a:lnSpc>
            </a:pPr>
            <a:endParaRPr lang="en-US" altLang="zh-CN" sz="2400" dirty="0"/>
          </a:p>
          <a:p>
            <a:pPr algn="l">
              <a:lnSpc>
                <a:spcPct val="150000"/>
              </a:lnSpc>
            </a:pPr>
            <a:r>
              <a:rPr lang="en-US" altLang="zh-CN" sz="2400" b="1" dirty="0"/>
              <a:t>14. Are non-dimmable bulbs with the required wattage supported?</a:t>
            </a:r>
            <a:endParaRPr lang="en-US" altLang="zh-CN" sz="2400" b="1" dirty="0"/>
          </a:p>
          <a:p>
            <a:pPr>
              <a:lnSpc>
                <a:spcPct val="150000"/>
              </a:lnSpc>
            </a:pPr>
            <a:r>
              <a:rPr lang="en-US" altLang="zh-CN" sz="2400" dirty="0"/>
              <a:t>When connecting to this type of bulb, you can only control the ON/OFF function, but cannot adjust the brightness of the bulb.</a:t>
            </a:r>
            <a:endParaRPr lang="en-US" altLang="zh-CN" sz="2400" dirty="0"/>
          </a:p>
          <a:p>
            <a:pPr>
              <a:lnSpc>
                <a:spcPct val="150000"/>
              </a:lnSpc>
            </a:pPr>
            <a:endParaRPr lang="en-US" altLang="zh-CN" sz="2400" dirty="0"/>
          </a:p>
          <a:p>
            <a:pPr algn="l">
              <a:lnSpc>
                <a:spcPct val="150000"/>
              </a:lnSpc>
            </a:pPr>
            <a:r>
              <a:rPr lang="en-US" altLang="zh-CN" sz="2400" b="1" dirty="0"/>
              <a:t>15. How to switch from Thread protocol to Zigbee protocol?</a:t>
            </a:r>
            <a:endParaRPr lang="en-US" altLang="zh-CN" sz="2400" b="1" dirty="0"/>
          </a:p>
          <a:p>
            <a:pPr>
              <a:lnSpc>
                <a:spcPct val="150000"/>
              </a:lnSpc>
            </a:pPr>
            <a:r>
              <a:rPr lang="en-US" altLang="zh-CN" sz="2400" dirty="0"/>
              <a:t>1) Install the Aqara Home app and enable Wi-Fi and Bluetooth.</a:t>
            </a:r>
            <a:endParaRPr lang="en-US" altLang="zh-CN" sz="2400" dirty="0"/>
          </a:p>
          <a:p>
            <a:pPr>
              <a:lnSpc>
                <a:spcPct val="150000"/>
              </a:lnSpc>
            </a:pPr>
            <a:r>
              <a:rPr lang="en-US" altLang="zh-CN" sz="2400" dirty="0"/>
              <a:t>2) Restore the device to factory settings (press the ON/OFF button 10 times in a row) to enter the pairing mode (it will automatically enter pairing mode when adding a device for the first time), and the indicator light will flash slowly.</a:t>
            </a:r>
            <a:endParaRPr lang="en-US" altLang="zh-CN" sz="2400" dirty="0"/>
          </a:p>
          <a:p>
            <a:pPr>
              <a:lnSpc>
                <a:spcPct val="150000"/>
              </a:lnSpc>
            </a:pPr>
            <a:r>
              <a:rPr lang="en-US" altLang="zh-CN" sz="2400" dirty="0"/>
              <a:t>3) In the Aqara Home app, tap "Add Accessory," bring your phone close to the device, and the Dimmer Switch H2 US icon will appear at the top left of the app. Tap the icon and select Zigbee on the "Switch Protocol" page, then follow the app’s instructions to complete the setup</a:t>
            </a:r>
            <a:endParaRPr lang="en-US" altLang="zh-CN" sz="2400" dirty="0"/>
          </a:p>
          <a:p>
            <a:pPr algn="l">
              <a:lnSpc>
                <a:spcPct val="150000"/>
              </a:lnSpc>
            </a:pPr>
            <a:endParaRPr lang="en-US" altLang="zh-CN" sz="2400" b="1" dirty="0"/>
          </a:p>
          <a:p>
            <a:pPr algn="l">
              <a:lnSpc>
                <a:spcPct val="150000"/>
              </a:lnSpc>
            </a:pPr>
            <a:endParaRPr lang="en-US" altLang="zh-CN" sz="2400" b="1" dirty="0"/>
          </a:p>
          <a:p>
            <a:pPr>
              <a:lnSpc>
                <a:spcPct val="150000"/>
              </a:lnSpc>
            </a:pPr>
            <a:endParaRPr lang="en-US" altLang="zh-CN" sz="2400" dirty="0"/>
          </a:p>
          <a:p>
            <a:pPr>
              <a:lnSpc>
                <a:spcPct val="150000"/>
              </a:lnSpc>
            </a:pPr>
            <a:endParaRPr lang="en-US" altLang="zh-CN" sz="2400" dirty="0"/>
          </a:p>
        </p:txBody>
      </p:sp>
      <p:sp>
        <p:nvSpPr>
          <p:cNvPr id="3" name="文本框 2"/>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pic>
        <p:nvPicPr>
          <p:cNvPr id="4" name="图片 3"/>
          <p:cNvPicPr>
            <a:picLocks noChangeAspect="1"/>
          </p:cNvPicPr>
          <p:nvPr/>
        </p:nvPicPr>
        <p:blipFill>
          <a:blip r:embed="rId2"/>
          <a:stretch>
            <a:fillRect/>
          </a:stretch>
        </p:blipFill>
        <p:spPr>
          <a:xfrm>
            <a:off x="12710795" y="7679690"/>
            <a:ext cx="10518775" cy="5366385"/>
          </a:xfrm>
          <a:prstGeom prst="rect">
            <a:avLst/>
          </a:prstGeom>
          <a:noFill/>
          <a:ln>
            <a:noFill/>
          </a:ln>
        </p:spPr>
      </p:pic>
      <p:sp>
        <p:nvSpPr>
          <p:cNvPr id="5" name="文本框 4"/>
          <p:cNvSpPr txBox="1"/>
          <p:nvPr/>
        </p:nvSpPr>
        <p:spPr>
          <a:xfrm>
            <a:off x="620395" y="8396605"/>
            <a:ext cx="11836400" cy="5031740"/>
          </a:xfrm>
          <a:prstGeom prst="rect">
            <a:avLst/>
          </a:prstGeom>
          <a:noFill/>
        </p:spPr>
        <p:txBody>
          <a:bodyPr wrap="square" rtlCol="0">
            <a:noAutofit/>
          </a:bodyPr>
          <a:p>
            <a:pPr algn="l">
              <a:lnSpc>
                <a:spcPct val="150000"/>
              </a:lnSpc>
              <a:buNone/>
            </a:pPr>
            <a:r>
              <a:rPr lang="en-US" altLang="zh-CN" b="1" dirty="0">
                <a:solidFill>
                  <a:schemeClr val="tx1"/>
                </a:solidFill>
                <a:latin typeface="+mj-lt"/>
              </a:rPr>
              <a:t>16. How to switch from Zigbee protocol to Thread protocol?</a:t>
            </a:r>
            <a:endParaRPr lang="en-US" altLang="zh-CN" b="1" dirty="0">
              <a:solidFill>
                <a:schemeClr val="tx1"/>
              </a:solidFill>
              <a:latin typeface="+mj-lt"/>
            </a:endParaRPr>
          </a:p>
          <a:p>
            <a:pPr algn="l">
              <a:lnSpc>
                <a:spcPct val="150000"/>
              </a:lnSpc>
              <a:buNone/>
            </a:pPr>
            <a:r>
              <a:rPr lang="en-US" altLang="zh-CN" dirty="0">
                <a:solidFill>
                  <a:schemeClr val="tx1"/>
                </a:solidFill>
                <a:latin typeface="+mj-lt"/>
              </a:rPr>
              <a:t>1) Install the Aqara Home app and enable Wi-Fi and Bluetooth.</a:t>
            </a:r>
            <a:endParaRPr lang="en-US" altLang="zh-CN" dirty="0">
              <a:solidFill>
                <a:schemeClr val="tx1"/>
              </a:solidFill>
              <a:latin typeface="+mj-lt"/>
            </a:endParaRPr>
          </a:p>
          <a:p>
            <a:pPr algn="l">
              <a:lnSpc>
                <a:spcPct val="150000"/>
              </a:lnSpc>
              <a:buNone/>
            </a:pPr>
            <a:r>
              <a:rPr lang="en-US" altLang="zh-CN" dirty="0">
                <a:solidFill>
                  <a:schemeClr val="tx1"/>
                </a:solidFill>
                <a:latin typeface="+mj-lt"/>
              </a:rPr>
              <a:t>2) Restore the device to factory settings (press the ON/OFF button 10 times in a row) to enter the pairing mode (it will automatically enter pairing mode when adding a device for the first time), and the indicator light will flash slowly.</a:t>
            </a:r>
            <a:endParaRPr lang="en-US" altLang="zh-CN" dirty="0">
              <a:solidFill>
                <a:schemeClr val="tx1"/>
              </a:solidFill>
              <a:latin typeface="+mj-lt"/>
            </a:endParaRPr>
          </a:p>
          <a:p>
            <a:pPr algn="l">
              <a:lnSpc>
                <a:spcPct val="150000"/>
              </a:lnSpc>
              <a:buNone/>
            </a:pPr>
            <a:r>
              <a:rPr lang="en-US" altLang="zh-CN" dirty="0">
                <a:solidFill>
                  <a:schemeClr val="tx1"/>
                </a:solidFill>
                <a:latin typeface="+mj-lt"/>
              </a:rPr>
              <a:t>3) In the Aqara Home app, tap "Add Accessory," bring your phone close to the device, and the Dimmer Switch H2 US icon will appear at the top left of the app. Tap the icon and select Thread on the "Switch Protocol" page, then follow the app’s instructions to complete the setup</a:t>
            </a:r>
            <a:endParaRPr lang="en-US" altLang="zh-CN" dirty="0">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p:cNvSpPr txBox="1"/>
          <p:nvPr>
            <p:custDataLst>
              <p:tags r:id="rId1"/>
            </p:custDataLst>
          </p:nvPr>
        </p:nvSpPr>
        <p:spPr>
          <a:xfrm>
            <a:off x="620607" y="1569512"/>
            <a:ext cx="23201418" cy="10617200"/>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gn="l">
              <a:lnSpc>
                <a:spcPct val="150000"/>
              </a:lnSpc>
            </a:pPr>
            <a:r>
              <a:rPr lang="en-US" altLang="zh-CN" sz="2400" b="1" dirty="0"/>
              <a:t>17. How do I restore factory settings?</a:t>
            </a:r>
            <a:endParaRPr lang="en-US" altLang="zh-CN" sz="2400" b="1" dirty="0"/>
          </a:p>
          <a:p>
            <a:pPr>
              <a:lnSpc>
                <a:spcPct val="150000"/>
              </a:lnSpc>
            </a:pPr>
            <a:r>
              <a:rPr lang="en-US" altLang="zh-CN" sz="2400" dirty="0"/>
              <a:t>Press the ON/OFF button 10 times in a row until the indicator light starts flashing  (green: Thread mode, yellow: Zigbee mode) indicating that the device has been factory reset and has now entered into pairing mode.</a:t>
            </a:r>
            <a:endParaRPr lang="en-US" altLang="zh-CN" sz="2400" dirty="0"/>
          </a:p>
          <a:p>
            <a:pPr>
              <a:lnSpc>
                <a:spcPct val="150000"/>
              </a:lnSpc>
            </a:pPr>
            <a:endParaRPr lang="en-US" altLang="zh-CN" sz="2400" dirty="0"/>
          </a:p>
          <a:p>
            <a:pPr algn="l">
              <a:lnSpc>
                <a:spcPct val="150000"/>
              </a:lnSpc>
            </a:pPr>
            <a:r>
              <a:rPr lang="en-US" altLang="zh-CN" sz="2400" b="1" dirty="0"/>
              <a:t>18. How do I reset my device? Does removing the device from the app have the same result as resetting it?</a:t>
            </a:r>
            <a:endParaRPr lang="en-US" altLang="zh-CN" sz="2400" b="1" dirty="0"/>
          </a:p>
          <a:p>
            <a:pPr>
              <a:lnSpc>
                <a:spcPct val="150000"/>
              </a:lnSpc>
            </a:pPr>
            <a:r>
              <a:rPr lang="en-US" altLang="zh-CN" sz="2400" dirty="0"/>
              <a:t>First, double-press, then press and hold the ON/OFF button within 3 seconds. The indicator light will start flashing quickly to indicate a successful reset. Removing the device has the same result as resetting.</a:t>
            </a:r>
            <a:endParaRPr lang="en-US" altLang="zh-CN" sz="2400" dirty="0"/>
          </a:p>
          <a:p>
            <a:pPr>
              <a:lnSpc>
                <a:spcPct val="150000"/>
              </a:lnSpc>
            </a:pPr>
            <a:endParaRPr lang="en-US" altLang="zh-CN" sz="2400" dirty="0"/>
          </a:p>
          <a:p>
            <a:pPr algn="l">
              <a:lnSpc>
                <a:spcPct val="150000"/>
              </a:lnSpc>
            </a:pPr>
            <a:r>
              <a:rPr lang="en-US" altLang="zh-CN" sz="2400" b="1" dirty="0"/>
              <a:t>19. What is the difference between factory reset and resetting your device?</a:t>
            </a:r>
            <a:endParaRPr lang="en-US" altLang="zh-CN" sz="2400" b="1" dirty="0"/>
          </a:p>
          <a:p>
            <a:pPr>
              <a:lnSpc>
                <a:spcPct val="150000"/>
              </a:lnSpc>
            </a:pPr>
            <a:r>
              <a:rPr lang="en-US" altLang="zh-CN" sz="2400" dirty="0"/>
              <a:t>Resetting the device only clears the device's network configuration information, while other configuration settings are retained; a factory reset will clear the network information and configuration information and restore the device to its factory state.</a:t>
            </a:r>
            <a:endParaRPr lang="en-US" altLang="zh-CN" sz="2400" dirty="0"/>
          </a:p>
          <a:p>
            <a:pPr>
              <a:lnSpc>
                <a:spcPct val="150000"/>
              </a:lnSpc>
            </a:pPr>
            <a:endParaRPr lang="en-US" altLang="zh-CN" sz="2400" dirty="0"/>
          </a:p>
          <a:p>
            <a:pPr algn="l">
              <a:lnSpc>
                <a:spcPct val="150000"/>
              </a:lnSpc>
            </a:pPr>
            <a:r>
              <a:rPr lang="en-US" altLang="zh-CN" sz="2400" b="1" dirty="0"/>
              <a:t>20. What are the in-wall dimensions for the Dimmer Switch H2 US?</a:t>
            </a:r>
            <a:endParaRPr lang="en-US" altLang="zh-CN" sz="2400" b="1" dirty="0"/>
          </a:p>
          <a:p>
            <a:pPr>
              <a:lnSpc>
                <a:spcPct val="150000"/>
              </a:lnSpc>
            </a:pPr>
            <a:r>
              <a:rPr lang="en-US" altLang="zh-CN" sz="2400" dirty="0"/>
              <a:t>The product’s dimensions are 70.2</a:t>
            </a:r>
            <a:r>
              <a:rPr lang="en-US" altLang="en-US" sz="2400" dirty="0"/>
              <a:t>×</a:t>
            </a:r>
            <a:r>
              <a:rPr lang="en-US" altLang="zh-CN" sz="2400" dirty="0"/>
              <a:t>44.0</a:t>
            </a:r>
            <a:r>
              <a:rPr lang="en-US" altLang="en-US" sz="2400" dirty="0"/>
              <a:t>×</a:t>
            </a:r>
            <a:r>
              <a:rPr lang="en-US" altLang="zh-CN" sz="2400" dirty="0"/>
              <a:t>30.8mm (2.76 </a:t>
            </a:r>
            <a:r>
              <a:rPr lang="en-US" altLang="en-US" sz="2400" dirty="0"/>
              <a:t>×</a:t>
            </a:r>
            <a:r>
              <a:rPr lang="en-US" altLang="zh-CN" sz="2400" dirty="0"/>
              <a:t> 1.73 </a:t>
            </a:r>
            <a:r>
              <a:rPr lang="en-US" altLang="en-US" sz="2400" dirty="0"/>
              <a:t>×</a:t>
            </a:r>
            <a:r>
              <a:rPr lang="en-US" altLang="zh-CN" sz="2400" dirty="0"/>
              <a:t> 1.21 in.), and the recommended electric box dimensions are greater than 3 inches (75mm) in length, greater than 2 inches (50.8mm) in width, and greater than 2-1/8 inches (54mm) in depth.</a:t>
            </a:r>
            <a:endParaRPr lang="en-US" altLang="zh-CN" sz="2400" dirty="0"/>
          </a:p>
          <a:p>
            <a:pPr>
              <a:lnSpc>
                <a:spcPct val="150000"/>
              </a:lnSpc>
            </a:pPr>
            <a:endParaRPr lang="en-US" altLang="zh-CN" sz="2400" dirty="0"/>
          </a:p>
          <a:p>
            <a:pPr algn="l">
              <a:lnSpc>
                <a:spcPct val="150000"/>
              </a:lnSpc>
            </a:pPr>
            <a:r>
              <a:rPr lang="en-US" altLang="zh-CN" sz="2400" b="1" dirty="0"/>
              <a:t>21. Can the indicator lights be customized?</a:t>
            </a:r>
            <a:endParaRPr lang="en-US" altLang="zh-CN" sz="2400" b="1" dirty="0"/>
          </a:p>
          <a:p>
            <a:pPr>
              <a:lnSpc>
                <a:spcPct val="150000"/>
              </a:lnSpc>
            </a:pPr>
            <a:r>
              <a:rPr lang="en-US" altLang="zh-CN" sz="2400" dirty="0"/>
              <a:t>The indicator light can be customized through the Aqara Home app. By default, the indicator light is on when the light is on, and it is off when the light is off. It is not recommended to change the default configuration in single-pole mode; third-party Matter platforms are not currently supported.</a:t>
            </a:r>
            <a:endParaRPr lang="en-US" altLang="zh-CN" sz="2400" dirty="0"/>
          </a:p>
        </p:txBody>
      </p:sp>
      <p:sp>
        <p:nvSpPr>
          <p:cNvPr id="3" name="文本框 2"/>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p:cNvSpPr txBox="1"/>
          <p:nvPr>
            <p:custDataLst>
              <p:tags r:id="rId1"/>
            </p:custDataLst>
          </p:nvPr>
        </p:nvSpPr>
        <p:spPr>
          <a:xfrm>
            <a:off x="620607" y="1569512"/>
            <a:ext cx="23201418" cy="5631180"/>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defRPr sz="2800">
                <a:solidFill>
                  <a:schemeClr val="tx1"/>
                </a:solidFill>
                <a:latin typeface="+mj-lt"/>
              </a:defRPr>
            </a:lvl1pPr>
          </a:lstStyle>
          <a:p>
            <a:pPr>
              <a:lnSpc>
                <a:spcPct val="150000"/>
              </a:lnSpc>
            </a:pPr>
            <a:r>
              <a:rPr lang="en-US" altLang="zh-CN" sz="2400" b="1" dirty="0"/>
              <a:t>22. What is the default transition time for the lights to turn on or off after pressing the switch?</a:t>
            </a:r>
            <a:endParaRPr lang="en-US" altLang="zh-CN" sz="2400" b="1" dirty="0"/>
          </a:p>
          <a:p>
            <a:pPr>
              <a:lnSpc>
                <a:spcPct val="150000"/>
              </a:lnSpc>
            </a:pPr>
            <a:r>
              <a:rPr lang="en-US" altLang="zh-CN" sz="2400" dirty="0"/>
              <a:t>The default time is 500ms, and it allows adjustments within a range of 0-10s.</a:t>
            </a:r>
            <a:endParaRPr lang="en-US" altLang="zh-CN" sz="2400" dirty="0"/>
          </a:p>
          <a:p>
            <a:pPr>
              <a:lnSpc>
                <a:spcPct val="150000"/>
              </a:lnSpc>
            </a:pPr>
            <a:endParaRPr lang="en-US" altLang="zh-CN" sz="2400" dirty="0"/>
          </a:p>
          <a:p>
            <a:pPr>
              <a:lnSpc>
                <a:spcPct val="150000"/>
              </a:lnSpc>
            </a:pPr>
            <a:r>
              <a:rPr lang="en-US" altLang="zh-CN" sz="2400" b="1" dirty="0"/>
              <a:t>23. How to check which protocol you are on after pairing?</a:t>
            </a:r>
            <a:endParaRPr lang="en-US" altLang="zh-CN" sz="2400" b="1" dirty="0"/>
          </a:p>
          <a:p>
            <a:pPr>
              <a:lnSpc>
                <a:spcPct val="150000"/>
              </a:lnSpc>
            </a:pPr>
            <a:r>
              <a:rPr lang="en-US" altLang="zh-CN" sz="2400" dirty="0"/>
              <a:t>You can view the current device protocol on the device page &gt; "..." in the upper right corner &gt; "Communication Protocol"</a:t>
            </a:r>
            <a:endParaRPr lang="en-US" altLang="zh-CN" sz="2400" dirty="0"/>
          </a:p>
          <a:p>
            <a:pPr>
              <a:lnSpc>
                <a:spcPct val="150000"/>
              </a:lnSpc>
            </a:pPr>
            <a:endParaRPr lang="en-US" altLang="zh-CN" sz="2400" dirty="0"/>
          </a:p>
          <a:p>
            <a:pPr>
              <a:lnSpc>
                <a:spcPct val="150000"/>
              </a:lnSpc>
            </a:pPr>
            <a:r>
              <a:rPr lang="en-US" altLang="zh-CN" sz="2400" b="1" dirty="0"/>
              <a:t>24. What is the minimum load supported by the device?</a:t>
            </a:r>
            <a:endParaRPr lang="en-US" altLang="zh-CN" sz="2400" b="1" dirty="0"/>
          </a:p>
          <a:p>
            <a:pPr>
              <a:lnSpc>
                <a:spcPct val="150000"/>
              </a:lnSpc>
            </a:pPr>
            <a:r>
              <a:rPr lang="en-US" altLang="zh-CN" sz="2400" dirty="0"/>
              <a:t>The minimum load is 4W in Aqara Home and 9W using a third-party Matter platform.</a:t>
            </a:r>
            <a:endParaRPr lang="en-US" altLang="zh-CN" sz="2400" dirty="0"/>
          </a:p>
          <a:p>
            <a:pPr>
              <a:lnSpc>
                <a:spcPct val="150000"/>
              </a:lnSpc>
            </a:pPr>
            <a:endParaRPr lang="en-US" altLang="zh-CN" sz="2400" dirty="0"/>
          </a:p>
          <a:p>
            <a:pPr>
              <a:lnSpc>
                <a:spcPct val="150000"/>
              </a:lnSpc>
            </a:pPr>
            <a:endParaRPr lang="en-US" altLang="zh-CN" sz="2400" dirty="0"/>
          </a:p>
        </p:txBody>
      </p:sp>
      <p:sp>
        <p:nvSpPr>
          <p:cNvPr id="3" name="文本框 2"/>
          <p:cNvSpPr txBox="1"/>
          <p:nvPr/>
        </p:nvSpPr>
        <p:spPr>
          <a:xfrm>
            <a:off x="620607" y="661048"/>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3065" y="893445"/>
            <a:ext cx="23598505" cy="12279630"/>
          </a:xfrm>
          <a:prstGeom prst="rect">
            <a:avLst/>
          </a:prstGeom>
          <a:noFill/>
        </p:spPr>
        <p:txBody>
          <a:bodyPr wrap="square" rtlCol="0" anchor="t">
            <a:spAutoFit/>
          </a:bodyPr>
          <a:p>
            <a:pPr algn="l">
              <a:lnSpc>
                <a:spcPct val="150000"/>
              </a:lnSpc>
            </a:pPr>
            <a:r>
              <a:rPr lang="en-US" altLang="zh-CN" b="1" dirty="0">
                <a:solidFill>
                  <a:schemeClr val="tx1"/>
                </a:solidFill>
                <a:latin typeface="+mj-lt"/>
                <a:sym typeface="+mn-ea"/>
              </a:rPr>
              <a:t>25. How do I connect the Dimmer Switch H2 US to my phone?</a:t>
            </a:r>
            <a:endParaRPr lang="en-US" altLang="zh-CN" sz="2400" b="1" dirty="0">
              <a:solidFill>
                <a:schemeClr val="tx1"/>
              </a:solidFill>
              <a:latin typeface="+mj-lt"/>
            </a:endParaRPr>
          </a:p>
          <a:p>
            <a:pPr algn="l">
              <a:lnSpc>
                <a:spcPct val="150000"/>
              </a:lnSpc>
            </a:pPr>
            <a:r>
              <a:rPr lang="en-US" altLang="zh-CN" dirty="0">
                <a:solidFill>
                  <a:schemeClr val="tx1"/>
                </a:solidFill>
                <a:sym typeface="+mn-ea"/>
              </a:rPr>
              <a:t>To connect the device to your phone, you will need to either connect it to an ecosystem of your choice through Matter, such as AppleHome, or connect it to the Aqara App. </a:t>
            </a:r>
            <a:endParaRPr lang="en-US" altLang="zh-CN" sz="2400" dirty="0">
              <a:solidFill>
                <a:schemeClr val="tx1"/>
              </a:solidFill>
            </a:endParaRPr>
          </a:p>
          <a:p>
            <a:pPr algn="l">
              <a:lnSpc>
                <a:spcPct val="150000"/>
              </a:lnSpc>
            </a:pPr>
            <a:endParaRPr lang="en-US" altLang="zh-CN" sz="2400" dirty="0">
              <a:solidFill>
                <a:schemeClr val="tx1"/>
              </a:solidFill>
            </a:endParaRPr>
          </a:p>
          <a:p>
            <a:pPr algn="l">
              <a:lnSpc>
                <a:spcPct val="150000"/>
              </a:lnSpc>
            </a:pPr>
            <a:r>
              <a:rPr lang="en-US" altLang="zh-CN" dirty="0">
                <a:solidFill>
                  <a:schemeClr val="tx1"/>
                </a:solidFill>
                <a:sym typeface="+mn-ea"/>
              </a:rPr>
              <a:t>Using devices in a specific Matter ecosystem (Thread mode)</a:t>
            </a:r>
            <a:endParaRPr lang="en-US" altLang="zh-CN" sz="2400" dirty="0">
              <a:solidFill>
                <a:schemeClr val="tx1"/>
              </a:solidFill>
            </a:endParaRPr>
          </a:p>
          <a:p>
            <a:pPr algn="l">
              <a:lnSpc>
                <a:spcPct val="150000"/>
              </a:lnSpc>
            </a:pPr>
            <a:r>
              <a:rPr lang="en-US" altLang="zh-CN" dirty="0">
                <a:solidFill>
                  <a:schemeClr val="tx1"/>
                </a:solidFill>
                <a:sym typeface="+mn-ea"/>
              </a:rPr>
              <a:t>Matter controllers and Thread border routers for this ecosystem are required:</a:t>
            </a:r>
            <a:endParaRPr lang="en-US" altLang="zh-CN" sz="2400" dirty="0">
              <a:solidFill>
                <a:schemeClr val="tx1"/>
              </a:solidFill>
            </a:endParaRPr>
          </a:p>
          <a:p>
            <a:pPr algn="l">
              <a:lnSpc>
                <a:spcPct val="150000"/>
              </a:lnSpc>
            </a:pPr>
            <a:r>
              <a:rPr lang="en-US" altLang="zh-CN" dirty="0">
                <a:solidFill>
                  <a:schemeClr val="tx1"/>
                </a:solidFill>
                <a:sym typeface="+mn-ea"/>
              </a:rPr>
              <a:t>1) Double-click the ON/OFF button and hold it for 5 seconds until the green indicator light starts flashing, indicating that the device has entered pairing mode.</a:t>
            </a:r>
            <a:endParaRPr lang="en-US" altLang="zh-CN" sz="2400" dirty="0">
              <a:solidFill>
                <a:schemeClr val="tx1"/>
              </a:solidFill>
            </a:endParaRPr>
          </a:p>
          <a:p>
            <a:pPr algn="l">
              <a:lnSpc>
                <a:spcPct val="150000"/>
              </a:lnSpc>
            </a:pPr>
            <a:r>
              <a:rPr lang="en-US" altLang="zh-CN" dirty="0">
                <a:solidFill>
                  <a:schemeClr val="tx1"/>
                </a:solidFill>
                <a:sym typeface="+mn-ea"/>
              </a:rPr>
              <a:t>2) Open a Matter-enabled app and scan the Matter code in the manual or on the product, or enter the setup code to add the device to the app.</a:t>
            </a:r>
            <a:endParaRPr lang="en-US" altLang="zh-CN" sz="2400" dirty="0">
              <a:solidFill>
                <a:schemeClr val="tx1"/>
              </a:solidFill>
            </a:endParaRPr>
          </a:p>
          <a:p>
            <a:pPr algn="l">
              <a:lnSpc>
                <a:spcPct val="150000"/>
              </a:lnSpc>
            </a:pPr>
            <a:r>
              <a:rPr lang="en-US" altLang="zh-CN" dirty="0">
                <a:solidFill>
                  <a:schemeClr val="tx1"/>
                </a:solidFill>
                <a:sym typeface="+mn-ea"/>
              </a:rPr>
              <a:t>3) Follow the app instructions to complete the setup.</a:t>
            </a:r>
            <a:endParaRPr lang="en-US" altLang="zh-CN" sz="2400" dirty="0">
              <a:solidFill>
                <a:schemeClr val="tx1"/>
              </a:solidFill>
            </a:endParaRPr>
          </a:p>
          <a:p>
            <a:pPr algn="l">
              <a:lnSpc>
                <a:spcPct val="150000"/>
              </a:lnSpc>
            </a:pPr>
            <a:endParaRPr lang="en-US" altLang="zh-CN" sz="2400" dirty="0">
              <a:solidFill>
                <a:schemeClr val="tx1"/>
              </a:solidFill>
            </a:endParaRPr>
          </a:p>
          <a:p>
            <a:pPr algn="l">
              <a:lnSpc>
                <a:spcPct val="150000"/>
              </a:lnSpc>
            </a:pPr>
            <a:r>
              <a:rPr lang="en-US" altLang="zh-CN" dirty="0">
                <a:solidFill>
                  <a:schemeClr val="tx1"/>
                </a:solidFill>
                <a:sym typeface="+mn-ea"/>
              </a:rPr>
              <a:t>Using devices in Aqara Home (Thread mode)</a:t>
            </a:r>
            <a:endParaRPr lang="en-US" altLang="zh-CN" sz="2400" dirty="0">
              <a:solidFill>
                <a:schemeClr val="tx1"/>
              </a:solidFill>
            </a:endParaRPr>
          </a:p>
          <a:p>
            <a:pPr algn="l">
              <a:lnSpc>
                <a:spcPct val="150000"/>
              </a:lnSpc>
            </a:pPr>
            <a:r>
              <a:rPr lang="en-US" altLang="zh-CN" dirty="0">
                <a:solidFill>
                  <a:schemeClr val="tx1"/>
                </a:solidFill>
                <a:sym typeface="+mn-ea"/>
              </a:rPr>
              <a:t>An Aqara hub with border router function (such as Hub M3) is required:</a:t>
            </a:r>
            <a:endParaRPr lang="en-US" altLang="zh-CN" sz="2400" dirty="0">
              <a:solidFill>
                <a:schemeClr val="tx1"/>
              </a:solidFill>
            </a:endParaRPr>
          </a:p>
          <a:p>
            <a:pPr algn="l">
              <a:lnSpc>
                <a:spcPct val="150000"/>
              </a:lnSpc>
            </a:pPr>
            <a:r>
              <a:rPr lang="en-US" altLang="zh-CN" dirty="0">
                <a:solidFill>
                  <a:schemeClr val="tx1"/>
                </a:solidFill>
                <a:sym typeface="+mn-ea"/>
              </a:rPr>
              <a:t>1) Double-click the ON/OFF button and hold it for 5 seconds until the green indicator light starts flashing, indicating that the device has entered pairing mode.</a:t>
            </a:r>
            <a:endParaRPr lang="en-US" altLang="zh-CN" sz="2400" dirty="0">
              <a:solidFill>
                <a:schemeClr val="tx1"/>
              </a:solidFill>
            </a:endParaRPr>
          </a:p>
          <a:p>
            <a:pPr algn="l">
              <a:lnSpc>
                <a:spcPct val="150000"/>
              </a:lnSpc>
            </a:pPr>
            <a:r>
              <a:rPr lang="en-US" altLang="zh-CN" dirty="0">
                <a:solidFill>
                  <a:schemeClr val="tx1"/>
                </a:solidFill>
                <a:sym typeface="+mn-ea"/>
              </a:rPr>
              <a:t>2) In the Aqara Home app, tap "Add Accessory", select Dimmer Switch H2 US, scan the Matter code in the manual or on the product, or enter the setup code to add the device to the app, and select Thread on the "Switch Protocol" page.</a:t>
            </a:r>
            <a:endParaRPr lang="en-US" altLang="zh-CN" sz="2400" dirty="0">
              <a:solidFill>
                <a:schemeClr val="tx1"/>
              </a:solidFill>
            </a:endParaRPr>
          </a:p>
          <a:p>
            <a:pPr algn="l">
              <a:lnSpc>
                <a:spcPct val="150000"/>
              </a:lnSpc>
            </a:pPr>
            <a:r>
              <a:rPr lang="en-US" altLang="zh-CN" dirty="0">
                <a:solidFill>
                  <a:schemeClr val="tx1"/>
                </a:solidFill>
                <a:sym typeface="+mn-ea"/>
              </a:rPr>
              <a:t>3) Follow the app instructions to complete the setup.</a:t>
            </a:r>
            <a:endParaRPr lang="en-US" altLang="zh-CN" sz="2400" dirty="0">
              <a:solidFill>
                <a:schemeClr val="tx1"/>
              </a:solidFill>
            </a:endParaRPr>
          </a:p>
          <a:p>
            <a:pPr algn="l">
              <a:lnSpc>
                <a:spcPct val="150000"/>
              </a:lnSpc>
            </a:pPr>
            <a:endParaRPr lang="en-US" altLang="zh-CN" sz="2400" dirty="0">
              <a:solidFill>
                <a:schemeClr val="tx1"/>
              </a:solidFill>
            </a:endParaRPr>
          </a:p>
          <a:p>
            <a:pPr algn="l">
              <a:lnSpc>
                <a:spcPct val="150000"/>
              </a:lnSpc>
            </a:pPr>
            <a:r>
              <a:rPr lang="en-US" altLang="zh-CN" dirty="0">
                <a:solidFill>
                  <a:schemeClr val="tx1"/>
                </a:solidFill>
                <a:sym typeface="+mn-ea"/>
              </a:rPr>
              <a:t>Using devices in Aqara Home (Zigbee mode)</a:t>
            </a:r>
            <a:endParaRPr lang="en-US" altLang="zh-CN" sz="2400" dirty="0">
              <a:solidFill>
                <a:schemeClr val="tx1"/>
              </a:solidFill>
            </a:endParaRPr>
          </a:p>
          <a:p>
            <a:pPr algn="l">
              <a:lnSpc>
                <a:spcPct val="150000"/>
              </a:lnSpc>
            </a:pPr>
            <a:r>
              <a:rPr lang="en-US" altLang="zh-CN" dirty="0">
                <a:solidFill>
                  <a:schemeClr val="tx1"/>
                </a:solidFill>
                <a:sym typeface="+mn-ea"/>
              </a:rPr>
              <a:t>Aqara Zigbee hub required:</a:t>
            </a:r>
            <a:endParaRPr lang="en-US" altLang="zh-CN" sz="2400" dirty="0">
              <a:solidFill>
                <a:schemeClr val="tx1"/>
              </a:solidFill>
            </a:endParaRPr>
          </a:p>
          <a:p>
            <a:pPr algn="l">
              <a:lnSpc>
                <a:spcPct val="150000"/>
              </a:lnSpc>
            </a:pPr>
            <a:r>
              <a:rPr lang="en-US" altLang="zh-CN" dirty="0">
                <a:solidFill>
                  <a:schemeClr val="tx1"/>
                </a:solidFill>
                <a:sym typeface="+mn-ea"/>
              </a:rPr>
              <a:t>1) Double-click the ON/OFF button, then press and hold it for 5 seconds until the green indicator light starts flashing, indicating that the device has entered pairing mode.</a:t>
            </a:r>
            <a:endParaRPr lang="en-US" altLang="zh-CN" sz="2400" dirty="0">
              <a:solidFill>
                <a:schemeClr val="tx1"/>
              </a:solidFill>
            </a:endParaRPr>
          </a:p>
          <a:p>
            <a:pPr algn="l">
              <a:lnSpc>
                <a:spcPct val="150000"/>
              </a:lnSpc>
            </a:pPr>
            <a:r>
              <a:rPr lang="en-US" altLang="zh-CN" dirty="0">
                <a:solidFill>
                  <a:schemeClr val="tx1"/>
                </a:solidFill>
                <a:sym typeface="+mn-ea"/>
              </a:rPr>
              <a:t>2) In the Aqara Home app, click "Add Accessory", hold your phone close to the device, and Dimmer Switch H2 US will be displayed on the top left of the app. Click the icon and select Zigbee on the "Switch Protocol" page.</a:t>
            </a:r>
            <a:endParaRPr lang="en-US" altLang="zh-CN" sz="2400" dirty="0">
              <a:solidFill>
                <a:schemeClr val="tx1"/>
              </a:solidFill>
            </a:endParaRPr>
          </a:p>
          <a:p>
            <a:pPr algn="l">
              <a:lnSpc>
                <a:spcPct val="150000"/>
              </a:lnSpc>
            </a:pPr>
            <a:r>
              <a:rPr lang="en-US" altLang="zh-CN" dirty="0">
                <a:solidFill>
                  <a:schemeClr val="tx1"/>
                </a:solidFill>
                <a:sym typeface="+mn-ea"/>
              </a:rPr>
              <a:t>3) Follow the app instructions to complete the setup.</a:t>
            </a:r>
            <a:endParaRPr lang="en-US" altLang="zh-CN" dirty="0">
              <a:solidFill>
                <a:schemeClr val="tx1"/>
              </a:solidFill>
              <a:sym typeface="+mn-ea"/>
            </a:endParaRPr>
          </a:p>
        </p:txBody>
      </p:sp>
      <p:sp>
        <p:nvSpPr>
          <p:cNvPr id="3" name="文本框 2"/>
          <p:cNvSpPr txBox="1"/>
          <p:nvPr/>
        </p:nvSpPr>
        <p:spPr>
          <a:xfrm>
            <a:off x="621242" y="200673"/>
            <a:ext cx="19729027" cy="908464"/>
          </a:xfrm>
          <a:prstGeom prst="rect">
            <a:avLst/>
          </a:prstGeom>
          <a:noFill/>
          <a:ln w="12700">
            <a:noFill/>
          </a:ln>
        </p:spPr>
        <p:txBody>
          <a:bodyPr vert="horz" wrap="square" lIns="84079" tIns="84079" rIns="84079" bIns="84079" anchor="t" anchorCtr="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defTabSz="4044950">
              <a:defRPr sz="4800" b="1">
                <a:solidFill>
                  <a:schemeClr val="tx1"/>
                </a:solidFill>
                <a:latin typeface="Arial Bold" panose="020B0604020202020204" charset="0"/>
                <a:ea typeface="微软雅黑" panose="020B0503020204020204" charset="-122"/>
                <a:cs typeface="Arial Bold" panose="020B0604020202020204" charset="0"/>
              </a:defRPr>
            </a:lvl1pPr>
          </a:lstStyle>
          <a:p>
            <a:pPr algn="l"/>
            <a:r>
              <a:rPr lang="en-US" altLang="zh-CN" sz="4800" b="1" dirty="0">
                <a:latin typeface="Calibri" panose="020F0502020204030204" pitchFamily="34" charset="0"/>
                <a:ea typeface="微软雅黑" panose="020B0503020204020204" charset="-122"/>
                <a:cs typeface="Calibri" panose="020F0502020204030204" pitchFamily="34" charset="0"/>
              </a:rPr>
              <a:t>FAQ</a:t>
            </a:r>
            <a:endParaRPr lang="en-US" altLang="zh-CN" sz="4800" b="1" dirty="0">
              <a:latin typeface="Calibri" panose="020F0502020204030204" pitchFamily="34" charset="0"/>
              <a:ea typeface="微软雅黑" panose="020B0503020204020204" charset="-122"/>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 y="5786755"/>
            <a:ext cx="24384000" cy="1650365"/>
          </a:xfrm>
          <a:prstGeom prst="rect">
            <a:avLst/>
          </a:prstGeom>
          <a:noFill/>
          <a:ln w="12700">
            <a:noFill/>
          </a:ln>
        </p:spPr>
        <p:txBody>
          <a:bodyPr vert="horz" wrap="square" lIns="56121" tIns="56121" rIns="56121" bIns="56121" anchor="ctr" anchorCtr="0">
            <a:spAutoFit/>
          </a:bodyPr>
          <a:lstStyle/>
          <a:p>
            <a:pPr defTabSz="457200">
              <a:buNone/>
            </a:pPr>
            <a:r>
              <a:rPr lang="en-US" altLang="zh-CN" sz="10000" b="1" baseline="0" dirty="0">
                <a:solidFill>
                  <a:schemeClr val="tx1"/>
                </a:solidFill>
                <a:latin typeface="Arial" panose="020B0604020202020204" pitchFamily="34" charset="0"/>
                <a:cs typeface="Arial" panose="020B0604020202020204" pitchFamily="34" charset="0"/>
                <a:sym typeface="Segoe Print" panose="02000600000000000000" charset="0"/>
              </a:rPr>
              <a:t>THANK YOU</a:t>
            </a:r>
            <a:endParaRPr lang="en-US" altLang="zh-CN" sz="10000" b="1" baseline="0" dirty="0">
              <a:solidFill>
                <a:schemeClr val="tx1"/>
              </a:solidFill>
              <a:latin typeface="Arial" panose="020B0604020202020204" pitchFamily="34" charset="0"/>
              <a:cs typeface="Arial" panose="020B0604020202020204" pitchFamily="34" charset="0"/>
              <a:sym typeface="Segoe Print" panose="02000600000000000000" charset="0"/>
            </a:endParaRPr>
          </a:p>
        </p:txBody>
      </p:sp>
    </p:spTree>
  </p:cSld>
  <p:clrMapOvr>
    <a:masterClrMapping/>
  </p:clrMapOvr>
</p:sld>
</file>

<file path=ppt/tags/tag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6.xml><?xml version="1.0" encoding="utf-8"?>
<p:tagLst xmlns:p="http://schemas.openxmlformats.org/presentationml/2006/main">
  <p:tag name="TABLE_ENDDRAG_ORIGIN_RECT" val="870*5323"/>
  <p:tag name="TABLE_ENDDRAG_RECT" val="21*99*870*5323"/>
</p:tagLst>
</file>

<file path=ppt/tags/tag7.xml><?xml version="1.0" encoding="utf-8"?>
<p:tagLst xmlns:p="http://schemas.openxmlformats.org/presentationml/2006/main">
  <p:tag name="TABLE_ENDDRAG_ORIGIN_RECT" val="659*465"/>
  <p:tag name="TABLE_ENDDRAG_RECT" val="121*66*659*465"/>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TABLE_ENDDRAG_ORIGIN_RECT" val="781*392"/>
  <p:tag name="TABLE_ENDDRAG_RECT" val="69*79*781*392"/>
</p:tagLst>
</file>

<file path=ppt/tags/tag1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1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1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1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ags/tag1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69_1*f*1"/>
  <p:tag name="KSO_WM_TEMPLATE_CATEGORY" val="diagram"/>
  <p:tag name="KSO_WM_TEMPLATE_INDEX" val="20217069"/>
  <p:tag name="KSO_WM_UNIT_LAYERLEVEL" val="1"/>
  <p:tag name="KSO_WM_TAG_VERSION" val="1.0"/>
  <p:tag name="KSO_WM_BEAUTIFY_FLAG" val="#wm#"/>
  <p:tag name="KSO_WM_UNIT_DEFAULT_FONT" val="14;20;2"/>
  <p:tag name="KSO_WM_UNIT_BLOCK" val="0"/>
  <p:tag name="KSO_WM_UNIT_VALUE" val="90"/>
  <p:tag name="KSO_WM_UNIT_SHOW_EDIT_AREA_INDICATION" val="1"/>
  <p:tag name="KSO_WM_CHIP_GROUPID" val="5e6b05596848fb12bee65ac8"/>
  <p:tag name="KSO_WM_CHIP_XID" val="5e6b05596848fb12bee65aca"/>
  <p:tag name="KSO_WM_UNIT_DEC_AREA_ID" val="46ab471ebe5046c689d117c3ccfe51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54ebfd14f7b44f1888c8f9819c6029a"/>
  <p:tag name="KSO_WM_UNIT_TEXT_FILL_FORE_SCHEMECOLOR_INDEX_BRIGHTNESS" val="0.25"/>
  <p:tag name="KSO_WM_UNIT_TEXT_FILL_FORE_SCHEMECOLOR_INDEX" val="13"/>
  <p:tag name="KSO_WM_UNIT_TEXT_FILL_TYPE" val="1"/>
  <p:tag name="KSO_WM_TEMPLATE_ASSEMBLE_XID" val="606570524054ed1e2fb814c2"/>
  <p:tag name="KSO_WM_TEMPLATE_ASSEMBLE_GROUPID" val="606570524054ed1e2fb814c2"/>
</p:tagLst>
</file>

<file path=ppt/theme/theme1.xml><?xml version="1.0" encoding="utf-8"?>
<a:theme xmlns:a="http://schemas.openxmlformats.org/drawingml/2006/main" name="Aqara PPT Template (Whi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C00000"/>
          </a:solidFill>
          <a:prstDash val="sysDash"/>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Arial"/>
        <a:ea typeface="Arial"/>
        <a:cs typeface="Arial"/>
      </a:majorFont>
      <a:minorFont>
        <a:latin typeface="Arial"/>
        <a:ea typeface="Arial"/>
        <a:cs typeface="Arial"/>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1" i="0" u="none" strike="noStrike" cap="none" spc="0" normalizeH="0" baseline="0">
            <a:ln>
              <a:noFill/>
            </a:ln>
            <a:solidFill>
              <a:srgbClr val="FFFFFF"/>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24021</Words>
  <Application>WPS 演示</Application>
  <PresentationFormat>自定义</PresentationFormat>
  <Paragraphs>888</Paragraphs>
  <Slides>31</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31</vt:i4>
      </vt:variant>
    </vt:vector>
  </HeadingPairs>
  <TitlesOfParts>
    <vt:vector size="48" baseType="lpstr">
      <vt:lpstr>Arial</vt:lpstr>
      <vt:lpstr>宋体</vt:lpstr>
      <vt:lpstr>Wingdings</vt:lpstr>
      <vt:lpstr>Arial</vt:lpstr>
      <vt:lpstr>Arial Bold</vt:lpstr>
      <vt:lpstr>Arial Regular</vt:lpstr>
      <vt:lpstr>Helvetica Neue</vt:lpstr>
      <vt:lpstr>微软雅黑</vt:lpstr>
      <vt:lpstr>Segoe Print</vt:lpstr>
      <vt:lpstr>Calibri</vt:lpstr>
      <vt:lpstr>等线</vt:lpstr>
      <vt:lpstr>Calibri</vt:lpstr>
      <vt:lpstr>-apple-system</vt:lpstr>
      <vt:lpstr>Arial Unicode MS</vt:lpstr>
      <vt:lpstr>Times New Roman Regular</vt:lpstr>
      <vt:lpstr>Times New Roman</vt:lpstr>
      <vt:lpstr>Aqara PPT Template (White)</vt:lpstr>
      <vt:lpstr>Aqara Dimmer Switch H2 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Aqara Hub M3 Introduction</dc:title>
  <dc:creator>朱潇冰</dc:creator>
  <cp:lastModifiedBy>大空翼--Leo</cp:lastModifiedBy>
  <cp:revision>268</cp:revision>
  <dcterms:created xsi:type="dcterms:W3CDTF">2024-02-27T02:09:00Z</dcterms:created>
  <dcterms:modified xsi:type="dcterms:W3CDTF">2025-05-21T08:21:18Z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002F2324431D40BB95E58A717ABB6DFB_13</vt:lpwstr>
  </property>
  <property fmtid="{D5CDD505-2E9C-101B-9397-08002B2CF9AE}" pid="3" name="KSOProductBuildVer">
    <vt:lpwstr>2052-12.1.0.21171</vt:lpwstr>
  </property>
</Properties>
</file>